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4.jp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media/image85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0" r:id="rId3"/>
    <p:sldId id="323" r:id="rId4"/>
    <p:sldId id="324" r:id="rId5"/>
    <p:sldId id="325" r:id="rId6"/>
    <p:sldId id="327" r:id="rId7"/>
    <p:sldId id="330" r:id="rId8"/>
    <p:sldId id="331" r:id="rId9"/>
    <p:sldId id="326" r:id="rId10"/>
    <p:sldId id="328" r:id="rId11"/>
    <p:sldId id="296" r:id="rId12"/>
    <p:sldId id="268" r:id="rId13"/>
    <p:sldId id="329" r:id="rId14"/>
    <p:sldId id="297" r:id="rId15"/>
    <p:sldId id="315" r:id="rId16"/>
    <p:sldId id="289" r:id="rId17"/>
    <p:sldId id="310" r:id="rId18"/>
    <p:sldId id="336" r:id="rId19"/>
    <p:sldId id="311" r:id="rId20"/>
    <p:sldId id="305" r:id="rId21"/>
    <p:sldId id="312" r:id="rId22"/>
    <p:sldId id="316" r:id="rId23"/>
    <p:sldId id="261" r:id="rId24"/>
    <p:sldId id="303" r:id="rId25"/>
    <p:sldId id="294" r:id="rId26"/>
    <p:sldId id="313" r:id="rId27"/>
    <p:sldId id="299" r:id="rId28"/>
    <p:sldId id="300" r:id="rId29"/>
    <p:sldId id="317" r:id="rId30"/>
    <p:sldId id="318" r:id="rId31"/>
    <p:sldId id="286" r:id="rId32"/>
    <p:sldId id="319" r:id="rId33"/>
    <p:sldId id="320" r:id="rId34"/>
    <p:sldId id="321" r:id="rId35"/>
    <p:sldId id="322" r:id="rId36"/>
    <p:sldId id="265" r:id="rId37"/>
    <p:sldId id="309" r:id="rId38"/>
    <p:sldId id="267" r:id="rId39"/>
    <p:sldId id="332" r:id="rId40"/>
    <p:sldId id="333" r:id="rId41"/>
    <p:sldId id="334" r:id="rId42"/>
    <p:sldId id="335" r:id="rId43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B635E22-2A75-48F8-BF43-7D19C7DC9F0B}">
          <p14:sldIdLst>
            <p14:sldId id="256"/>
            <p14:sldId id="270"/>
            <p14:sldId id="323"/>
            <p14:sldId id="324"/>
            <p14:sldId id="325"/>
            <p14:sldId id="327"/>
            <p14:sldId id="330"/>
            <p14:sldId id="331"/>
            <p14:sldId id="326"/>
            <p14:sldId id="328"/>
            <p14:sldId id="296"/>
            <p14:sldId id="268"/>
            <p14:sldId id="329"/>
          </p14:sldIdLst>
        </p14:section>
        <p14:section name="제목 없는 구역" id="{7047B398-B27A-4A75-9615-47B78458ABD8}">
          <p14:sldIdLst>
            <p14:sldId id="297"/>
            <p14:sldId id="315"/>
            <p14:sldId id="289"/>
            <p14:sldId id="310"/>
            <p14:sldId id="336"/>
            <p14:sldId id="311"/>
            <p14:sldId id="305"/>
            <p14:sldId id="312"/>
            <p14:sldId id="316"/>
            <p14:sldId id="261"/>
            <p14:sldId id="303"/>
            <p14:sldId id="294"/>
            <p14:sldId id="313"/>
            <p14:sldId id="299"/>
            <p14:sldId id="300"/>
            <p14:sldId id="317"/>
            <p14:sldId id="318"/>
            <p14:sldId id="286"/>
            <p14:sldId id="319"/>
            <p14:sldId id="320"/>
            <p14:sldId id="321"/>
            <p14:sldId id="322"/>
            <p14:sldId id="265"/>
            <p14:sldId id="309"/>
            <p14:sldId id="267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6141" autoAdjust="0"/>
  </p:normalViewPr>
  <p:slideViewPr>
    <p:cSldViewPr snapToGrid="0">
      <p:cViewPr varScale="1">
        <p:scale>
          <a:sx n="115" d="100"/>
          <a:sy n="115" d="100"/>
        </p:scale>
        <p:origin x="139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058519793460519E-2"/>
          <c:y val="2.0671834625323463E-2"/>
          <c:w val="0.78836714699659416"/>
          <c:h val="0.894056847545219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매출액 (단위:백만원)</c:v>
                </c:pt>
              </c:strCache>
            </c:strRef>
          </c:tx>
          <c:spPr>
            <a:solidFill>
              <a:schemeClr val="accent1"/>
            </a:solidFill>
            <a:ln w="11905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6.9798493946354638E-3"/>
                  <c:y val="0.153671733818040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6.3981213667718403E-17"/>
                  <c:y val="0.160353113549259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3.4899246973177319E-3"/>
                  <c:y val="0.14030897435560197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000" b="0" i="0" baseline="0" dirty="0"/>
                      <a:t> </a:t>
                    </a:r>
                    <a:r>
                      <a:rPr lang="en-US" altLang="en-US" sz="1000" b="0" i="0" baseline="0" dirty="0" smtClean="0"/>
                      <a:t>4,872 </a:t>
                    </a:r>
                    <a:endParaRPr lang="en-US" altLang="en-US" sz="10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 w="23810">
                <a:noFill/>
              </a:ln>
            </c:spPr>
            <c:txPr>
              <a:bodyPr/>
              <a:lstStyle/>
              <a:p>
                <a:pPr>
                  <a:defRPr sz="1000" b="1">
                    <a:latin typeface="나눔명조" panose="02020603020101020101" pitchFamily="18" charset="-127"/>
                    <a:ea typeface="나눔명조" panose="02020603020101020101" pitchFamily="18" charset="-127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Sheet1!$D$1:$F$1</c:f>
              <c:strCache>
                <c:ptCount val="3"/>
                <c:pt idx="0">
                  <c:v>2011년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Sheet1!$D$2:$F$2</c:f>
              <c:numCache>
                <c:formatCode>_(* #,##0_);_(* \(#,##0\);_(* "-"_);_(@_)</c:formatCode>
                <c:ptCount val="3"/>
                <c:pt idx="0">
                  <c:v>4141</c:v>
                </c:pt>
                <c:pt idx="1">
                  <c:v>4602</c:v>
                </c:pt>
                <c:pt idx="2">
                  <c:v>4872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9685568"/>
        <c:axId val="189686128"/>
      </c:barChart>
      <c:catAx>
        <c:axId val="189685568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low"/>
        <c:spPr>
          <a:ln w="29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00" b="1">
                <a:latin typeface="나눔명조" panose="02020603020101020101" pitchFamily="18" charset="-127"/>
                <a:ea typeface="나눔명조" panose="02020603020101020101" pitchFamily="18" charset="-127"/>
              </a:defRPr>
            </a:pPr>
            <a:endParaRPr lang="ko-KR"/>
          </a:p>
        </c:txPr>
        <c:crossAx val="18968612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9686128"/>
        <c:scaling>
          <c:orientation val="minMax"/>
        </c:scaling>
        <c:delete val="0"/>
        <c:axPos val="l"/>
        <c:majorGridlines>
          <c:spPr>
            <a:ln w="2976">
              <a:solidFill>
                <a:schemeClr val="tx1"/>
              </a:solidFill>
              <a:prstDash val="solid"/>
            </a:ln>
          </c:spPr>
        </c:majorGridlines>
        <c:numFmt formatCode="_(* #,##0_);_(* \(#,##0\);_(* &quot;-&quot;_);_(@_)" sourceLinked="1"/>
        <c:majorTickMark val="in"/>
        <c:minorTickMark val="none"/>
        <c:tickLblPos val="nextTo"/>
        <c:spPr>
          <a:ln w="29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00" b="0">
                <a:latin typeface="나눔명조" panose="02020603020101020101" pitchFamily="18" charset="-127"/>
                <a:ea typeface="나눔명조" panose="02020603020101020101" pitchFamily="18" charset="-127"/>
              </a:defRPr>
            </a:pPr>
            <a:endParaRPr lang="ko-KR"/>
          </a:p>
        </c:txPr>
        <c:crossAx val="189685568"/>
        <c:crosses val="autoZero"/>
        <c:crossBetween val="between"/>
      </c:valAx>
      <c:spPr>
        <a:noFill/>
        <a:ln w="12700">
          <a:solidFill>
            <a:schemeClr val="tx1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22019913455363452"/>
          <c:y val="4.8061742261831172E-2"/>
          <c:w val="0.56644452018314095"/>
          <c:h val="9.734948159379718E-2"/>
        </c:manualLayout>
      </c:layout>
      <c:overlay val="0"/>
      <c:spPr>
        <a:noFill/>
        <a:ln w="23810">
          <a:noFill/>
        </a:ln>
      </c:spPr>
      <c:txPr>
        <a:bodyPr/>
        <a:lstStyle/>
        <a:p>
          <a:pPr>
            <a:defRPr sz="1100"/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rgbClr val="1F497D">
          <a:lumMod val="40000"/>
          <a:lumOff val="60000"/>
          <a:alpha val="52000"/>
        </a:srgbClr>
      </a:solidFill>
    </a:ln>
    <a:effectLst>
      <a:outerShdw blurRad="50800" dir="5400000" algn="ctr" rotWithShape="0">
        <a:srgbClr val="000000">
          <a:alpha val="43137"/>
        </a:srgbClr>
      </a:outerShdw>
    </a:effectLst>
  </c:spPr>
  <c:txPr>
    <a:bodyPr/>
    <a:lstStyle/>
    <a:p>
      <a:pPr>
        <a:defRPr sz="900" b="1" i="0" u="none" strike="noStrike" baseline="0">
          <a:solidFill>
            <a:schemeClr val="tx1"/>
          </a:solidFill>
          <a:latin typeface="굴림"/>
          <a:ea typeface="나눔명조" panose="02020603020101020101" pitchFamily="18" charset="-127"/>
          <a:cs typeface="굴림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/>
              </a:solidFill>
              <a:latin typeface="+mn-lt"/>
              <a:ea typeface="나눔명조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인력구성비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C99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tx1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관리</c:v>
                </c:pt>
                <c:pt idx="1">
                  <c:v>영업</c:v>
                </c:pt>
                <c:pt idx="2">
                  <c:v>기획</c:v>
                </c:pt>
                <c:pt idx="3">
                  <c:v>개발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ea typeface="나눔명조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pPr>
            <a:r>
              <a:rPr lang="ko-KR" altLang="en-US" sz="11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컨버전스 개발그룹 기술등급</a:t>
            </a:r>
            <a:endParaRPr lang="ko-KR" altLang="en-US" sz="11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개발자등급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CC99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특급</c:v>
                </c:pt>
                <c:pt idx="1">
                  <c:v>고급</c:v>
                </c:pt>
                <c:pt idx="2">
                  <c:v>중급</c:v>
                </c:pt>
                <c:pt idx="3">
                  <c:v>초급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나눔명조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ea typeface="나눔명조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pPr>
            <a:r>
              <a:rPr lang="ko-KR" sz="1100" b="1" dirty="0" smtClean="0"/>
              <a:t>개발</a:t>
            </a:r>
            <a:r>
              <a:rPr lang="ko-KR" altLang="en-US" sz="1100" b="1" dirty="0" smtClean="0"/>
              <a:t>언어별 분류 </a:t>
            </a:r>
            <a:r>
              <a:rPr lang="en-US" altLang="ko-KR" sz="1100" b="1" dirty="0" smtClean="0"/>
              <a:t>(</a:t>
            </a:r>
            <a:r>
              <a:rPr lang="ko-KR" altLang="en-US" sz="1100" b="1" smtClean="0"/>
              <a:t>중복</a:t>
            </a:r>
            <a:r>
              <a:rPr lang="en-US" altLang="ko-KR" sz="1100" b="1" dirty="0" smtClean="0"/>
              <a:t>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개발언어별 인력분포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JAVA</c:v>
                </c:pt>
                <c:pt idx="1">
                  <c:v>C/C++</c:v>
                </c:pt>
                <c:pt idx="2">
                  <c:v>Python</c:v>
                </c:pt>
                <c:pt idx="3">
                  <c:v>App</c:v>
                </c:pt>
                <c:pt idx="4">
                  <c:v>DB/OCP</c:v>
                </c:pt>
                <c:pt idx="5">
                  <c:v>PHP/ASP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27</c:v>
                </c:pt>
                <c:pt idx="1">
                  <c:v>6</c:v>
                </c:pt>
                <c:pt idx="2">
                  <c:v>1</c:v>
                </c:pt>
                <c:pt idx="3">
                  <c:v>3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나눔명조" panose="02020603020101020101" pitchFamily="18" charset="-127"/>
              <a:ea typeface="나눔명조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82B60-0B29-409C-968D-6338336D144B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3EE2-9439-4E74-8CA5-86AD746675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219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3C7975-FAB3-47A3-94B5-A3A197E8C239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7FABC-A7B2-4526-BEA5-3C5B1D6296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999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7FABC-A7B2-4526-BEA5-3C5B1D6296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39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863546" y="3173410"/>
            <a:ext cx="8178912" cy="812790"/>
          </a:xfrm>
        </p:spPr>
        <p:txBody>
          <a:bodyPr/>
          <a:lstStyle>
            <a:lvl1pPr algn="ctr">
              <a:defRPr sz="2400" b="1"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270563" y="4779967"/>
            <a:ext cx="3771894" cy="830997"/>
          </a:xfrm>
        </p:spPr>
        <p:txBody>
          <a:bodyPr anchor="ctr"/>
          <a:lstStyle>
            <a:lvl1pPr algn="r">
              <a:defRPr sz="2000"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88425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05526" y="728663"/>
            <a:ext cx="9319474" cy="609600"/>
          </a:xfrm>
        </p:spPr>
        <p:txBody>
          <a:bodyPr vert="eaVert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112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92975" y="274642"/>
            <a:ext cx="2305050" cy="9096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-849303" y="274642"/>
            <a:ext cx="7989880" cy="9096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994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2587" y="120772"/>
            <a:ext cx="9190038" cy="39400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2589" y="1844676"/>
            <a:ext cx="9251950" cy="313932"/>
          </a:xfrm>
        </p:spPr>
        <p:txBody>
          <a:bodyPr/>
          <a:lstStyle/>
          <a:p>
            <a:pPr lvl="0"/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66264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121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간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/>
          <p:cNvSpPr>
            <a:spLocks noGrp="1"/>
          </p:cNvSpPr>
          <p:nvPr>
            <p:ph type="body" sz="quarter" idx="11"/>
          </p:nvPr>
        </p:nvSpPr>
        <p:spPr>
          <a:xfrm>
            <a:off x="5270563" y="1515979"/>
            <a:ext cx="3771894" cy="4588042"/>
          </a:xfrm>
        </p:spPr>
        <p:txBody>
          <a:bodyPr anchor="ctr"/>
          <a:lstStyle>
            <a:lvl1pPr algn="r">
              <a:defRPr sz="2000"/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68392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1" y="573394"/>
            <a:ext cx="9144000" cy="867930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5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953002" y="68039"/>
            <a:ext cx="4571999" cy="453600"/>
          </a:xfrm>
        </p:spPr>
        <p:txBody>
          <a:bodyPr anchor="ctr">
            <a:noAutofit/>
          </a:bodyPr>
          <a:lstStyle>
            <a:lvl1pPr algn="r">
              <a:defRPr sz="12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965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7814" y="582808"/>
            <a:ext cx="9147199" cy="204979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953002" y="68039"/>
            <a:ext cx="4571999" cy="453600"/>
          </a:xfrm>
        </p:spPr>
        <p:txBody>
          <a:bodyPr anchor="ctr">
            <a:noAutofit/>
          </a:bodyPr>
          <a:lstStyle>
            <a:lvl1pPr algn="r">
              <a:defRPr sz="12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2076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6"/>
            <a:ext cx="8420100" cy="46166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92655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381000" y="595224"/>
            <a:ext cx="4536000" cy="2012859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989001" y="595224"/>
            <a:ext cx="4536000" cy="2012859"/>
          </a:xfr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60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738" cy="9787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7" y="1535114"/>
            <a:ext cx="4378325" cy="97872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6063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129398"/>
            <a:ext cx="9144000" cy="38361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51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1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2"/>
            <a:ext cx="5537201" cy="29731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1" y="1435103"/>
            <a:ext cx="3259138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2663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68326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41"/>
            <a:ext cx="5943600" cy="3508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58109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30175"/>
            <a:ext cx="9144000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유형을 편집하려면 누르십시오</a:t>
            </a:r>
            <a:r>
              <a:rPr lang="en-US" altLang="ko-KR" dirty="0" smtClean="0"/>
              <a:t>.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573090"/>
            <a:ext cx="91440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 smtClean="0"/>
              <a:t>마스터 문자열 유형을 편집하려면 누르십시오</a:t>
            </a:r>
            <a:r>
              <a:rPr lang="en-US" altLang="ko-KR" dirty="0" smtClean="0"/>
              <a:t>.</a:t>
            </a:r>
          </a:p>
          <a:p>
            <a:pPr lvl="0"/>
            <a:endParaRPr lang="en-US" altLang="ko-KR" dirty="0" smtClean="0"/>
          </a:p>
        </p:txBody>
      </p:sp>
      <p:sp>
        <p:nvSpPr>
          <p:cNvPr id="6" name="AcnStamp_ID_6" hidden="1"/>
          <p:cNvSpPr/>
          <p:nvPr userDrawn="1">
            <p:custDataLst>
              <p:tags r:id="rId16"/>
            </p:custDataLst>
          </p:nvPr>
        </p:nvSpPr>
        <p:spPr bwMode="gray">
          <a:xfrm>
            <a:off x="5934076" y="-2147483648"/>
            <a:ext cx="1382713" cy="2147483647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algn="r">
              <a:defRPr/>
            </a:pPr>
            <a:r>
              <a:rPr lang="en-US" altLang="ko-KR" sz="1400" b="1" dirty="0"/>
              <a:t>MASTER STAMP</a:t>
            </a:r>
            <a:endParaRPr lang="ko-KR" altLang="en-US" sz="1400" b="1"/>
          </a:p>
        </p:txBody>
      </p:sp>
      <p:cxnSp>
        <p:nvCxnSpPr>
          <p:cNvPr id="1030" name="AcnStpConnector_ID_7" hidden="1"/>
          <p:cNvCxnSpPr>
            <a:cxnSpLocks noChangeShapeType="1"/>
            <a:stCxn id="6" idx="2"/>
            <a:endCxn id="6" idx="0"/>
          </p:cNvCxnSpPr>
          <p:nvPr userDrawn="1">
            <p:custDataLst>
              <p:tags r:id="rId17"/>
            </p:custDataLst>
          </p:nvPr>
        </p:nvCxnSpPr>
        <p:spPr bwMode="gray">
          <a:xfrm>
            <a:off x="5934076" y="-2147483648"/>
            <a:ext cx="13827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1" name="AcnStpConnector_ID_8" hidden="1"/>
          <p:cNvCxnSpPr>
            <a:cxnSpLocks noChangeShapeType="1"/>
            <a:stCxn id="6" idx="4"/>
            <a:endCxn id="6" idx="6"/>
          </p:cNvCxnSpPr>
          <p:nvPr userDrawn="1">
            <p:custDataLst>
              <p:tags r:id="rId18"/>
            </p:custDataLst>
          </p:nvPr>
        </p:nvCxnSpPr>
        <p:spPr bwMode="gray">
          <a:xfrm>
            <a:off x="5934076" y="2147483647"/>
            <a:ext cx="13827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12"/>
          <p:cNvSpPr txBox="1"/>
          <p:nvPr userDrawn="1"/>
        </p:nvSpPr>
        <p:spPr>
          <a:xfrm>
            <a:off x="4664075" y="6605588"/>
            <a:ext cx="9047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fld id="{9DBE042F-B83A-4BFA-B10E-9D33D38A8882}" type="slidenum">
              <a:rPr lang="ko-KR" altLang="en-US" sz="11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pPr eaLnBrk="1" hangingPunct="1"/>
              <a:t>‹#›</a:t>
            </a:fld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/ 39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 userDrawn="1"/>
        </p:nvSpPr>
        <p:spPr bwMode="auto">
          <a:xfrm>
            <a:off x="-65903" y="573090"/>
            <a:ext cx="9971903" cy="6122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algn="ctr">
            <a:solidFill>
              <a:schemeClr val="bg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93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buFont typeface="Wingdings 2" panose="05020102010507070707" pitchFamily="18" charset="2"/>
        <a:defRPr kumimoji="1" sz="1400" b="1" baseline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17563" indent="-190500" algn="l" rtl="0" eaLnBrk="0" fontAlgn="base" latinLnBrk="1" hangingPunct="0">
        <a:spcBef>
          <a:spcPct val="20000"/>
        </a:spcBef>
        <a:spcAft>
          <a:spcPct val="0"/>
        </a:spcAft>
        <a:buChar char="–"/>
        <a:tabLst>
          <a:tab pos="482600" algn="l"/>
        </a:tabLst>
        <a:defRPr kumimoji="1" sz="28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187450" indent="-190500" algn="l" rtl="0" eaLnBrk="0" fontAlgn="base" latinLnBrk="1" hangingPunct="0">
        <a:spcBef>
          <a:spcPct val="20000"/>
        </a:spcBef>
        <a:spcAft>
          <a:spcPct val="0"/>
        </a:spcAft>
        <a:buChar char="•"/>
        <a:tabLst>
          <a:tab pos="482600" algn="l"/>
        </a:tabLst>
        <a:defRPr kumimoji="1" sz="24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557338" indent="-190500" algn="l" rtl="0" eaLnBrk="0" fontAlgn="base" latinLnBrk="1" hangingPunct="0">
        <a:spcBef>
          <a:spcPct val="20000"/>
        </a:spcBef>
        <a:spcAft>
          <a:spcPct val="0"/>
        </a:spcAft>
        <a:buChar char="–"/>
        <a:tabLst>
          <a:tab pos="482600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tabLst>
          <a:tab pos="482600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tabLst>
          <a:tab pos="482600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tabLst>
          <a:tab pos="482600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tabLst>
          <a:tab pos="482600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tabLst>
          <a:tab pos="482600" algn="l"/>
        </a:tabLst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7" Type="http://schemas.openxmlformats.org/officeDocument/2006/relationships/image" Target="../media/image84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microsoft.com/office/2007/relationships/hdphoto" Target="../media/hdphoto2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emf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11" Type="http://schemas.openxmlformats.org/officeDocument/2006/relationships/image" Target="../media/image121.png"/><Relationship Id="rId5" Type="http://schemas.openxmlformats.org/officeDocument/2006/relationships/image" Target="../media/image117.emf"/><Relationship Id="rId10" Type="http://schemas.openxmlformats.org/officeDocument/2006/relationships/image" Target="../media/image120.png"/><Relationship Id="rId4" Type="http://schemas.openxmlformats.org/officeDocument/2006/relationships/image" Target="../media/image116.emf"/><Relationship Id="rId9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image" Target="../media/image74.png"/><Relationship Id="rId7" Type="http://schemas.openxmlformats.org/officeDocument/2006/relationships/image" Target="../media/image117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image" Target="../media/image11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pn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19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2.png"/><Relationship Id="rId5" Type="http://schemas.openxmlformats.org/officeDocument/2006/relationships/image" Target="../media/image4.jpeg"/><Relationship Id="rId15" Type="http://schemas.openxmlformats.org/officeDocument/2006/relationships/image" Target="../media/image14.jpg"/><Relationship Id="rId23" Type="http://schemas.openxmlformats.org/officeDocument/2006/relationships/image" Target="../media/image21.pn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gif"/><Relationship Id="rId14" Type="http://schemas.openxmlformats.org/officeDocument/2006/relationships/image" Target="../media/image13.jpg"/><Relationship Id="rId22" Type="http://schemas.openxmlformats.org/officeDocument/2006/relationships/image" Target="../media/image2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emf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emf"/><Relationship Id="rId4" Type="http://schemas.openxmlformats.org/officeDocument/2006/relationships/image" Target="../media/image7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pn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21" Type="http://schemas.openxmlformats.org/officeDocument/2006/relationships/image" Target="../media/image51.png"/><Relationship Id="rId7" Type="http://schemas.openxmlformats.org/officeDocument/2006/relationships/image" Target="../media/image37.jpe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jpe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jpe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jpeg"/><Relationship Id="rId22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jpe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jpe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3224" y="1945504"/>
            <a:ext cx="73316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LG Store </a:t>
            </a:r>
            <a:r>
              <a:rPr lang="ko-KR" altLang="en-US" sz="20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성능개선을 위한</a:t>
            </a:r>
            <a:r>
              <a:rPr lang="ko-KR" altLang="en-US" sz="28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 </a:t>
            </a:r>
            <a:endParaRPr lang="en-US" altLang="ko-KR" sz="28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3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이미지 관리 시스템 개발 용역 제안</a:t>
            </a:r>
            <a:endParaRPr lang="ko-KR" altLang="en-US" sz="32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952727" y="3090653"/>
            <a:ext cx="7922173" cy="551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algn="ctr">
            <a:solidFill>
              <a:schemeClr val="bg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38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81000" y="130175"/>
            <a:ext cx="9144000" cy="382588"/>
          </a:xfrm>
        </p:spPr>
        <p:txBody>
          <a:bodyPr/>
          <a:lstStyle/>
          <a:p>
            <a:r>
              <a:rPr lang="ko-KR" altLang="en-US" sz="2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  <a:endParaRPr lang="ko-KR" altLang="en-US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469941"/>
              </p:ext>
            </p:extLst>
          </p:nvPr>
        </p:nvGraphicFramePr>
        <p:xfrm>
          <a:off x="3823063" y="1689463"/>
          <a:ext cx="3684109" cy="3773708"/>
        </p:xfrm>
        <a:graphic>
          <a:graphicData uri="http://schemas.openxmlformats.org/drawingml/2006/table">
            <a:tbl>
              <a:tblPr/>
              <a:tblGrid>
                <a:gridCol w="520125"/>
                <a:gridCol w="3163984"/>
              </a:tblGrid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I. 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회사소개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일반사항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사업이력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인력현황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주요사업소개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II.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제안개요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개요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목적 및 범위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III.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기술사항 답변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아키텍처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항목별 구현방안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IV.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추진전략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세부일정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인원계획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4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1126462"/>
          </a:xfrm>
        </p:spPr>
        <p:txBody>
          <a:bodyPr/>
          <a:lstStyle/>
          <a:p>
            <a:pPr marL="0" indent="0"/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LG Store </a:t>
            </a:r>
            <a:r>
              <a:rPr kumimoji="0" lang="ko-KR" altLang="en-US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웹 페이지 성능개선 </a:t>
            </a:r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kumimoji="0" lang="ko-KR" altLang="en-US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로딩시간 단축</a:t>
            </a:r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r>
              <a:rPr kumimoji="0" lang="ko-KR" altLang="en-US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위하여</a:t>
            </a:r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</a:p>
          <a:p>
            <a:pPr marL="0" indent="0"/>
            <a:r>
              <a:rPr kumimoji="0"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특정 웹 페이지 또는 빈번하게 요청되는 페이지 구성을 이미지로 대체하는 기술을 적용 함으로써</a:t>
            </a:r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marL="0" indent="0"/>
            <a:r>
              <a:rPr kumimoji="0"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개선된 사용자 체감성능 및 경험을 제공하는 </a:t>
            </a:r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kumimoji="0" lang="en-US" altLang="ko-KR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Management System</a:t>
            </a:r>
            <a:r>
              <a:rPr kumimoji="0" lang="ko-KR" altLang="en-US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</a:t>
            </a:r>
            <a:r>
              <a:rPr kumimoji="0" lang="ko-KR" altLang="en-US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</a:t>
            </a:r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kumimoji="0" lang="ko-KR" altLang="en-US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구축하고자 </a:t>
            </a:r>
            <a:r>
              <a:rPr kumimoji="0" lang="ko-KR" altLang="en-US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합니다</a:t>
            </a:r>
            <a:r>
              <a:rPr kumimoji="0" lang="en-US" altLang="ko-KR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  <a:p>
            <a:pPr marL="0" indent="0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774" y="2237543"/>
            <a:ext cx="476766" cy="6480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60926" y="4007031"/>
            <a:ext cx="128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Service Delivery</a:t>
            </a:r>
          </a:p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Platform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925906" y="2815215"/>
            <a:ext cx="843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7399449" y="3087523"/>
            <a:ext cx="2048668" cy="1420410"/>
            <a:chOff x="7512737" y="3589227"/>
            <a:chExt cx="2048668" cy="142041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2737" y="3589227"/>
              <a:ext cx="2048668" cy="1420410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7541" y="3761751"/>
              <a:ext cx="1628754" cy="914817"/>
            </a:xfrm>
            <a:prstGeom prst="rect">
              <a:avLst/>
            </a:prstGeom>
          </p:spPr>
        </p:pic>
      </p:grpSp>
      <p:cxnSp>
        <p:nvCxnSpPr>
          <p:cNvPr id="85" name="꺾인 연결선 84"/>
          <p:cNvCxnSpPr/>
          <p:nvPr/>
        </p:nvCxnSpPr>
        <p:spPr bwMode="auto">
          <a:xfrm rot="5400000" flipH="1" flipV="1">
            <a:off x="3040526" y="317171"/>
            <a:ext cx="841783" cy="5330529"/>
          </a:xfrm>
          <a:prstGeom prst="bentConnector2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7" name="꺾인 연결선 86"/>
          <p:cNvCxnSpPr>
            <a:endCxn id="78" idx="2"/>
          </p:cNvCxnSpPr>
          <p:nvPr/>
        </p:nvCxnSpPr>
        <p:spPr bwMode="auto">
          <a:xfrm flipV="1">
            <a:off x="5107953" y="3046047"/>
            <a:ext cx="1239660" cy="357279"/>
          </a:xfrm>
          <a:prstGeom prst="bentConnector2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꺾인 연결선 88"/>
          <p:cNvCxnSpPr/>
          <p:nvPr/>
        </p:nvCxnSpPr>
        <p:spPr bwMode="auto">
          <a:xfrm>
            <a:off x="5107953" y="4314782"/>
            <a:ext cx="1289480" cy="357281"/>
          </a:xfrm>
          <a:prstGeom prst="bentConnector2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직선 화살표 연결선 90"/>
          <p:cNvCxnSpPr>
            <a:stCxn id="71" idx="3"/>
          </p:cNvCxnSpPr>
          <p:nvPr/>
        </p:nvCxnSpPr>
        <p:spPr bwMode="auto">
          <a:xfrm>
            <a:off x="6611540" y="2561543"/>
            <a:ext cx="878313" cy="909941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93" name="직선 화살표 연결선 92"/>
          <p:cNvCxnSpPr/>
          <p:nvPr/>
        </p:nvCxnSpPr>
        <p:spPr bwMode="auto">
          <a:xfrm flipV="1">
            <a:off x="6816344" y="4032707"/>
            <a:ext cx="673509" cy="798906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triangle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2936977" y="2303729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컨텐츠 정보 제공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086904" y="4053172"/>
            <a:ext cx="13516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 </a:t>
            </a:r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Upload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064580" y="3145653"/>
            <a:ext cx="1173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 전달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00" name="직선 화살표 연결선 99"/>
          <p:cNvCxnSpPr/>
          <p:nvPr/>
        </p:nvCxnSpPr>
        <p:spPr bwMode="auto">
          <a:xfrm>
            <a:off x="1080255" y="3727326"/>
            <a:ext cx="1383483" cy="0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TextBox 101"/>
          <p:cNvSpPr txBox="1"/>
          <p:nvPr/>
        </p:nvSpPr>
        <p:spPr>
          <a:xfrm>
            <a:off x="1095392" y="3471484"/>
            <a:ext cx="1210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컨텐츠 정보 제공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4" name="AutoShape 236"/>
          <p:cNvSpPr>
            <a:spLocks/>
          </p:cNvSpPr>
          <p:nvPr/>
        </p:nvSpPr>
        <p:spPr bwMode="gray">
          <a:xfrm>
            <a:off x="704207" y="5284232"/>
            <a:ext cx="2306031" cy="684803"/>
          </a:xfrm>
          <a:prstGeom prst="borderCallout2">
            <a:avLst>
              <a:gd name="adj1" fmla="val 20934"/>
              <a:gd name="adj2" fmla="val 105281"/>
              <a:gd name="adj3" fmla="val 20945"/>
              <a:gd name="adj4" fmla="val 131177"/>
              <a:gd name="adj5" fmla="val -54857"/>
              <a:gd name="adj6" fmla="val 139101"/>
            </a:avLst>
          </a:prstGeom>
          <a:solidFill>
            <a:schemeClr val="bg1"/>
          </a:solidFill>
          <a:ln w="3175" algn="ctr">
            <a:solidFill>
              <a:schemeClr val="tx2"/>
            </a:solidFill>
            <a:miter lim="800000"/>
            <a:headEnd/>
            <a:tailEnd/>
          </a:ln>
        </p:spPr>
        <p:txBody>
          <a:bodyPr wrap="square" lIns="54000" rIns="54000">
            <a:spAutoFit/>
          </a:bodyPr>
          <a:lstStyle/>
          <a:p>
            <a:pPr algn="ctr" rtl="0" fontAlgn="base" latinLnBrk="1">
              <a:spcBef>
                <a:spcPct val="50000"/>
              </a:spcBef>
              <a:spcAft>
                <a:spcPct val="0"/>
              </a:spcAft>
            </a:pPr>
            <a:r>
              <a:rPr lang="en-US" altLang="ko-KR" sz="1100" b="1" u="sng" kern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Image Generation</a:t>
            </a:r>
            <a:endParaRPr lang="ko-KR" altLang="en-US" sz="1100" b="1" u="sng" kern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  <a:p>
            <a:pPr algn="ctr" rtl="0" fontAlgn="base" latinLnBrk="1">
              <a:spcBef>
                <a:spcPct val="50000"/>
              </a:spcBef>
              <a:spcAft>
                <a:spcPct val="0"/>
              </a:spcAft>
            </a:pPr>
            <a:r>
              <a:rPr lang="ko-KR" altLang="en-US" sz="11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특정 페이지</a:t>
            </a:r>
            <a:r>
              <a:rPr lang="en-US" altLang="ko-KR" sz="11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(</a:t>
            </a:r>
            <a:r>
              <a:rPr lang="ko-KR" altLang="en-US" sz="11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영역</a:t>
            </a:r>
            <a:r>
              <a:rPr lang="en-US" altLang="ko-KR" sz="11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)</a:t>
            </a:r>
            <a:r>
              <a:rPr lang="ko-KR" altLang="en-US" sz="11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를 </a:t>
            </a:r>
            <a:r>
              <a:rPr lang="en-US" altLang="ko-KR" sz="11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Image</a:t>
            </a:r>
            <a:r>
              <a:rPr lang="ko-KR" altLang="en-US" sz="11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로 </a:t>
            </a:r>
            <a:r>
              <a:rPr lang="en-US" altLang="ko-KR" sz="11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Generation </a:t>
            </a:r>
            <a:r>
              <a:rPr lang="ko-KR" altLang="en-US" sz="11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하여 저장 및 전달</a:t>
            </a:r>
            <a:endParaRPr lang="en-US" altLang="ko-KR" sz="1100" kern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07" name="Rectangle 7"/>
          <p:cNvSpPr>
            <a:spLocks noChangeArrowheads="1"/>
          </p:cNvSpPr>
          <p:nvPr/>
        </p:nvSpPr>
        <p:spPr bwMode="auto">
          <a:xfrm>
            <a:off x="7219363" y="2193286"/>
            <a:ext cx="2498369" cy="95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algn="l" eaLnBrk="0" hangingPunct="0">
              <a:spcBef>
                <a:spcPct val="50000"/>
              </a:spcBef>
              <a:defRPr sz="1200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b="1" u="sng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b="1" u="sng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Page Loading </a:t>
            </a:r>
            <a:r>
              <a:rPr lang="ko-KR" altLang="en-US" b="1" u="sng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속도 개선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endParaRPr lang="en-US" altLang="ko-KR" sz="11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88900" eaLnBrk="1" hangingPunct="1">
              <a:spcBef>
                <a:spcPct val="0"/>
              </a:spcBef>
            </a:pP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Brower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DOM tree 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 및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Javascript parsing 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최소화 하여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품질 개선</a:t>
            </a: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096" y="2895146"/>
            <a:ext cx="2559600" cy="19483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674" y="4688077"/>
            <a:ext cx="1527224" cy="109794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09092" y="5375586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272" y="3403326"/>
            <a:ext cx="475200" cy="696869"/>
          </a:xfrm>
          <a:prstGeom prst="rect">
            <a:avLst/>
          </a:prstGeom>
        </p:spPr>
      </p:pic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제안개요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67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867930"/>
          </a:xfrm>
        </p:spPr>
        <p:txBody>
          <a:bodyPr/>
          <a:lstStyle/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Management System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구축 과제의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범위는 </a:t>
            </a:r>
            <a:endParaRPr lang="en-US" altLang="ko-KR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특정 페이지를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생성하기 위해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연동하여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생성한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후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으로 업로드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하고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</a:p>
          <a:p>
            <a:pPr marL="0" indent="0"/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해당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URL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전달하는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기능 및 이를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관리하기 위한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Admin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기능을 구축하는 것입니다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AutoShape 11"/>
          <p:cNvSpPr>
            <a:spLocks noChangeArrowheads="1"/>
          </p:cNvSpPr>
          <p:nvPr/>
        </p:nvSpPr>
        <p:spPr bwMode="auto">
          <a:xfrm>
            <a:off x="1779859" y="2592607"/>
            <a:ext cx="1659024" cy="3239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  <a:buFont typeface="Wingdings" pitchFamily="2" charset="2"/>
              <a:buNone/>
            </a:pP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Image Management</a:t>
            </a:r>
            <a:endParaRPr lang="ko-KR" altLang="en-US" sz="12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6731146" y="2345306"/>
            <a:ext cx="1784448" cy="324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  <a:buFont typeface="Wingdings" pitchFamily="2" charset="2"/>
              <a:buNone/>
            </a:pP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Admin</a:t>
            </a:r>
            <a:endParaRPr lang="ko-KR" altLang="en-US" sz="12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1155627" y="4471498"/>
            <a:ext cx="1618476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  <a:buFont typeface="Wingdings" pitchFamily="2" charset="2"/>
              <a:buNone/>
            </a:pP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Legacy Interface</a:t>
            </a:r>
            <a:endParaRPr lang="en-US" altLang="ko-KR" sz="12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6416585" y="4715115"/>
            <a:ext cx="2387781" cy="57496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Image file Upload / Modify / Delete</a:t>
            </a:r>
          </a:p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Content Purge Interface 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830194" y="2390404"/>
            <a:ext cx="4274239" cy="2850919"/>
            <a:chOff x="2241220" y="2066295"/>
            <a:chExt cx="5445504" cy="3336235"/>
          </a:xfrm>
        </p:grpSpPr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 rot="20217105">
              <a:off x="5286263" y="2878738"/>
              <a:ext cx="1140668" cy="52205"/>
            </a:xfrm>
            <a:prstGeom prst="rect">
              <a:avLst/>
            </a:prstGeom>
            <a:gradFill rotWithShape="1">
              <a:gsLst>
                <a:gs pos="0">
                  <a:srgbClr val="8DA9C5">
                    <a:gamma/>
                    <a:tint val="22353"/>
                    <a:invGamma/>
                  </a:srgbClr>
                </a:gs>
                <a:gs pos="100000">
                  <a:srgbClr val="8DA9C5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 rot="13219254">
              <a:off x="3479799" y="2855898"/>
              <a:ext cx="585836" cy="44048"/>
            </a:xfrm>
            <a:prstGeom prst="rect">
              <a:avLst/>
            </a:prstGeom>
            <a:gradFill rotWithShape="1">
              <a:gsLst>
                <a:gs pos="0">
                  <a:srgbClr val="8DA9C5">
                    <a:gamma/>
                    <a:tint val="22353"/>
                    <a:invGamma/>
                  </a:srgbClr>
                </a:gs>
                <a:gs pos="100000">
                  <a:srgbClr val="8DA9C5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 rot="20038622">
              <a:off x="2688349" y="4023988"/>
              <a:ext cx="1307117" cy="50573"/>
            </a:xfrm>
            <a:prstGeom prst="rect">
              <a:avLst/>
            </a:prstGeom>
            <a:gradFill rotWithShape="1">
              <a:gsLst>
                <a:gs pos="0">
                  <a:srgbClr val="8DA9C5">
                    <a:gamma/>
                    <a:tint val="22353"/>
                    <a:invGamma/>
                  </a:srgbClr>
                </a:gs>
                <a:gs pos="100000">
                  <a:srgbClr val="8DA9C5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 flipV="1">
              <a:off x="5516356" y="3846164"/>
              <a:ext cx="1716713" cy="327914"/>
            </a:xfrm>
            <a:prstGeom prst="line">
              <a:avLst/>
            </a:prstGeom>
            <a:noFill/>
            <a:ln w="38100">
              <a:solidFill>
                <a:srgbClr val="E8E8E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>
              <a:off x="5364593" y="4501991"/>
              <a:ext cx="1018278" cy="737398"/>
            </a:xfrm>
            <a:prstGeom prst="line">
              <a:avLst/>
            </a:prstGeom>
            <a:noFill/>
            <a:ln w="38100">
              <a:solidFill>
                <a:srgbClr val="E8E8E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3673990" y="3270276"/>
              <a:ext cx="1165145" cy="846702"/>
            </a:xfrm>
            <a:prstGeom prst="line">
              <a:avLst/>
            </a:prstGeom>
            <a:noFill/>
            <a:ln w="38100">
              <a:solidFill>
                <a:srgbClr val="E8E8E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2396247" y="4615274"/>
              <a:ext cx="642951" cy="385013"/>
            </a:xfrm>
            <a:prstGeom prst="ellipse">
              <a:avLst/>
            </a:prstGeom>
            <a:solidFill>
              <a:srgbClr val="EEEEEE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 rot="21341986">
              <a:off x="4357738" y="4001148"/>
              <a:ext cx="1341386" cy="623199"/>
            </a:xfrm>
            <a:prstGeom prst="ellipse">
              <a:avLst/>
            </a:prstGeom>
            <a:solidFill>
              <a:srgbClr val="E2E2E2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5961852" y="5027305"/>
              <a:ext cx="744126" cy="375225"/>
            </a:xfrm>
            <a:prstGeom prst="ellipse">
              <a:avLst/>
            </a:prstGeom>
            <a:solidFill>
              <a:srgbClr val="EEEEEE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 rot="2158239" flipV="1">
              <a:off x="5046381" y="4071299"/>
              <a:ext cx="407964" cy="53837"/>
            </a:xfrm>
            <a:prstGeom prst="rect">
              <a:avLst/>
            </a:prstGeom>
            <a:gradFill rotWithShape="1">
              <a:gsLst>
                <a:gs pos="0">
                  <a:srgbClr val="8DA9C5">
                    <a:gamma/>
                    <a:tint val="22353"/>
                    <a:invGamma/>
                  </a:srgbClr>
                </a:gs>
                <a:gs pos="100000">
                  <a:srgbClr val="8DA9C5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pic>
          <p:nvPicPr>
            <p:cNvPr id="21" name="Picture 24" descr="원gray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77905" y="2363212"/>
              <a:ext cx="499348" cy="464952"/>
            </a:xfrm>
            <a:prstGeom prst="rect">
              <a:avLst/>
            </a:prstGeom>
            <a:noFill/>
          </p:spPr>
        </p:pic>
        <p:pic>
          <p:nvPicPr>
            <p:cNvPr id="22" name="Picture 25" descr="원gray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41220" y="4167552"/>
              <a:ext cx="646215" cy="647670"/>
            </a:xfrm>
            <a:prstGeom prst="rect">
              <a:avLst/>
            </a:prstGeom>
            <a:noFill/>
          </p:spPr>
        </p:pic>
        <p:pic>
          <p:nvPicPr>
            <p:cNvPr id="23" name="Picture 27" descr="원gray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63417" y="3888580"/>
              <a:ext cx="1055811" cy="1029421"/>
            </a:xfrm>
            <a:prstGeom prst="rect">
              <a:avLst/>
            </a:prstGeom>
            <a:noFill/>
          </p:spPr>
        </p:pic>
        <p:pic>
          <p:nvPicPr>
            <p:cNvPr id="24" name="Picture 30" descr="원gray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162571" y="2066295"/>
              <a:ext cx="1055810" cy="1029420"/>
            </a:xfrm>
            <a:prstGeom prst="rect">
              <a:avLst/>
            </a:prstGeom>
            <a:noFill/>
          </p:spPr>
        </p:pic>
        <p:sp>
          <p:nvSpPr>
            <p:cNvPr id="25" name="Oval 31"/>
            <p:cNvSpPr>
              <a:spLocks noChangeArrowheads="1"/>
            </p:cNvSpPr>
            <p:nvPr/>
          </p:nvSpPr>
          <p:spPr bwMode="auto">
            <a:xfrm>
              <a:off x="3324773" y="3033721"/>
              <a:ext cx="535249" cy="277340"/>
            </a:xfrm>
            <a:prstGeom prst="ellipse">
              <a:avLst/>
            </a:prstGeom>
            <a:solidFill>
              <a:srgbClr val="E2E2E2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6" name="Line 33"/>
            <p:cNvSpPr>
              <a:spLocks noChangeShapeType="1"/>
            </p:cNvSpPr>
            <p:nvPr/>
          </p:nvSpPr>
          <p:spPr bwMode="auto">
            <a:xfrm>
              <a:off x="5173666" y="3909789"/>
              <a:ext cx="155026" cy="151721"/>
            </a:xfrm>
            <a:prstGeom prst="line">
              <a:avLst/>
            </a:prstGeom>
            <a:noFill/>
            <a:ln w="9525">
              <a:noFill/>
              <a:round/>
              <a:headEnd/>
              <a:tailEnd type="none" w="sm" len="sm"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7" name="Oval 34"/>
            <p:cNvSpPr>
              <a:spLocks noChangeArrowheads="1"/>
            </p:cNvSpPr>
            <p:nvPr/>
          </p:nvSpPr>
          <p:spPr bwMode="auto">
            <a:xfrm>
              <a:off x="3837176" y="2775119"/>
              <a:ext cx="1499335" cy="1423430"/>
            </a:xfrm>
            <a:prstGeom prst="ellipse">
              <a:avLst/>
            </a:prstGeom>
            <a:gradFill rotWithShape="1">
              <a:gsLst>
                <a:gs pos="0">
                  <a:srgbClr val="33CCFF"/>
                </a:gs>
                <a:gs pos="100000">
                  <a:srgbClr val="33CCFF">
                    <a:gamma/>
                    <a:shade val="26275"/>
                    <a:invGamma/>
                  </a:srgbClr>
                </a:gs>
              </a:gsLst>
              <a:path path="rect">
                <a:fillToRect r="100000" b="10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32" name="Rectangle 39"/>
            <p:cNvSpPr>
              <a:spLocks noChangeArrowheads="1"/>
            </p:cNvSpPr>
            <p:nvPr/>
          </p:nvSpPr>
          <p:spPr bwMode="auto">
            <a:xfrm>
              <a:off x="3762190" y="3094185"/>
              <a:ext cx="1625848" cy="864408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lvl="0" algn="ctr" fontAlgn="ctr" latinLnBrk="0"/>
              <a:r>
                <a:rPr lang="en-US" altLang="ko-KR" sz="1400" b="1" dirty="0" smtClean="0">
                  <a:solidFill>
                    <a:srgbClr val="FFFFFF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Image</a:t>
              </a:r>
            </a:p>
            <a:p>
              <a:pPr lvl="0" algn="ctr" fontAlgn="ctr" latinLnBrk="0"/>
              <a:r>
                <a:rPr lang="en-US" altLang="ko-KR" sz="1400" b="1" dirty="0" smtClean="0">
                  <a:solidFill>
                    <a:srgbClr val="FFFFFF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Management</a:t>
              </a:r>
            </a:p>
            <a:p>
              <a:pPr lvl="0" algn="ctr" fontAlgn="ctr" latinLnBrk="0"/>
              <a:r>
                <a:rPr lang="en-US" altLang="ko-KR" sz="1400" b="1" dirty="0" smtClean="0">
                  <a:solidFill>
                    <a:srgbClr val="FFFFFF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System</a:t>
              </a:r>
              <a:endParaRPr lang="en-US" altLang="ko-KR" sz="1400" b="1" dirty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33" name="Line 40"/>
            <p:cNvSpPr>
              <a:spLocks noChangeShapeType="1"/>
            </p:cNvSpPr>
            <p:nvPr/>
          </p:nvSpPr>
          <p:spPr bwMode="auto">
            <a:xfrm flipV="1">
              <a:off x="3017984" y="4431841"/>
              <a:ext cx="1354441" cy="259394"/>
            </a:xfrm>
            <a:prstGeom prst="line">
              <a:avLst/>
            </a:prstGeom>
            <a:noFill/>
            <a:ln w="38100">
              <a:solidFill>
                <a:srgbClr val="E8E8E8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34" name="Oval 41"/>
            <p:cNvSpPr>
              <a:spLocks noChangeArrowheads="1"/>
            </p:cNvSpPr>
            <p:nvPr/>
          </p:nvSpPr>
          <p:spPr bwMode="auto">
            <a:xfrm>
              <a:off x="7180849" y="3658552"/>
              <a:ext cx="505875" cy="267551"/>
            </a:xfrm>
            <a:prstGeom prst="ellipse">
              <a:avLst/>
            </a:prstGeom>
            <a:gradFill rotWithShape="1">
              <a:gsLst>
                <a:gs pos="0">
                  <a:srgbClr val="E2E2E2"/>
                </a:gs>
                <a:gs pos="100000">
                  <a:srgbClr val="E2E2E2">
                    <a:gamma/>
                    <a:tint val="58039"/>
                    <a:invGamma/>
                  </a:srgbClr>
                </a:gs>
              </a:gsLst>
              <a:lin ang="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6820083" y="2719678"/>
            <a:ext cx="1988790" cy="10981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Image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조회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/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등록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/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수정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/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삭제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Image Preview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지원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Image generation Schedule</a:t>
            </a:r>
          </a:p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Template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관리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1331316" y="2952874"/>
            <a:ext cx="2158621" cy="83657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Auto / Manual Image Generation</a:t>
            </a:r>
          </a:p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국가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(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언어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) / TV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해상도 별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정책에 따른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Image Management</a:t>
            </a:r>
          </a:p>
        </p:txBody>
      </p:sp>
      <p:sp>
        <p:nvSpPr>
          <p:cNvPr id="37" name="Rectangle 15"/>
          <p:cNvSpPr>
            <a:spLocks noChangeArrowheads="1"/>
          </p:cNvSpPr>
          <p:nvPr/>
        </p:nvSpPr>
        <p:spPr bwMode="auto">
          <a:xfrm>
            <a:off x="1155627" y="4910698"/>
            <a:ext cx="2644738" cy="80970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SDP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서버 연동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Content Meta Data, Thumbnail</a:t>
            </a:r>
          </a:p>
          <a:p>
            <a:pPr marL="133350" indent="-133350" algn="l" latinLnBrk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Store Front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서버 연동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목적 및 범위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제안개요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923109" y="2072640"/>
            <a:ext cx="8072846" cy="3823063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6101515" y="4303203"/>
            <a:ext cx="1457864" cy="322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</a:pP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CDN Deploy</a:t>
            </a:r>
            <a:endParaRPr lang="ko-KR" altLang="en-US" sz="12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0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81000" y="130175"/>
            <a:ext cx="9144000" cy="382588"/>
          </a:xfrm>
        </p:spPr>
        <p:txBody>
          <a:bodyPr/>
          <a:lstStyle/>
          <a:p>
            <a:r>
              <a:rPr lang="ko-KR" altLang="en-US" sz="2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  <a:endParaRPr lang="ko-KR" altLang="en-US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020057"/>
              </p:ext>
            </p:extLst>
          </p:nvPr>
        </p:nvGraphicFramePr>
        <p:xfrm>
          <a:off x="3823063" y="1689463"/>
          <a:ext cx="3684109" cy="4618437"/>
        </p:xfrm>
        <a:graphic>
          <a:graphicData uri="http://schemas.openxmlformats.org/drawingml/2006/table">
            <a:tbl>
              <a:tblPr/>
              <a:tblGrid>
                <a:gridCol w="520125"/>
                <a:gridCol w="3163984"/>
              </a:tblGrid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I. 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회사소개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일반사항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사업이력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인력현황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주요사업소개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II.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제안개요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개요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목적 및 범위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III.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기술사항 답변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시스템 아키텍처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항목별 구현방안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IV.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추진전략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세부일정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인원계획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431577" y="4417768"/>
            <a:ext cx="3344090" cy="8840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050" b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 </a:t>
            </a:r>
            <a:r>
              <a:rPr kumimoji="1" lang="en-US" altLang="ko-KR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생성된 </a:t>
            </a:r>
            <a:r>
              <a:rPr kumimoji="1" lang="en-US" altLang="ko-KR" sz="105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 </a:t>
            </a:r>
            <a:r>
              <a:rPr kumimoji="1" lang="en-US" altLang="ko-KR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Image</a:t>
            </a:r>
            <a:r>
              <a:rPr kumimoji="1" lang="ko-KR" altLang="en-US" sz="1050" b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배포 </a:t>
            </a:r>
            <a:r>
              <a:rPr kumimoji="1" lang="en-US" altLang="ko-KR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endParaRPr kumimoji="1" lang="en-US" altLang="ko-KR" sz="105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en-US" altLang="ko-KR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Global </a:t>
            </a:r>
            <a:r>
              <a:rPr kumimoji="1" lang="en-US" altLang="ko-KR" sz="105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Infra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 </a:t>
            </a:r>
            <a:r>
              <a:rPr kumimoji="1" lang="en-US" altLang="ko-KR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 </a:t>
            </a:r>
            <a:r>
              <a:rPr kumimoji="1" lang="ko-KR" altLang="en-US" sz="105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및 </a:t>
            </a:r>
            <a:r>
              <a:rPr kumimoji="1" lang="ko-KR" altLang="en-US" sz="1050" b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플랫폼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대응 </a:t>
            </a:r>
            <a:r>
              <a:rPr kumimoji="1" lang="en-US" altLang="ko-KR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Admin /</a:t>
            </a:r>
            <a:endParaRPr kumimoji="1" lang="en-US" altLang="ko-KR" sz="105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kumimoji="1" lang="ko-KR" altLang="en-US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품질 </a:t>
            </a:r>
            <a:r>
              <a:rPr kumimoji="1" lang="ko-KR" altLang="en-US" sz="105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시험 </a:t>
            </a:r>
            <a:r>
              <a:rPr kumimoji="1" lang="ko-KR" altLang="en-US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대응 </a:t>
            </a:r>
            <a:r>
              <a:rPr kumimoji="1" lang="en-US" altLang="ko-KR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성능 </a:t>
            </a:r>
            <a:r>
              <a:rPr kumimoji="1" lang="ko-KR" altLang="en-US" sz="105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및 </a:t>
            </a:r>
            <a:r>
              <a:rPr kumimoji="1" lang="ko-KR" altLang="en-US" sz="1050" b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보안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테스트 </a:t>
            </a:r>
            <a:r>
              <a:rPr kumimoji="1" lang="en-US" altLang="ko-KR" sz="105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kumimoji="1" lang="ko-KR" altLang="en-US" sz="105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</a:t>
            </a:r>
            <a:r>
              <a:rPr kumimoji="1" lang="ko-KR" altLang="en-US" sz="105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</a:t>
            </a:r>
            <a:endParaRPr lang="ko-KR" altLang="en-US" sz="105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87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350865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Management System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Logical Architecture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08579" y="1446541"/>
            <a:ext cx="8488843" cy="4541464"/>
            <a:chOff x="97808" y="1441325"/>
            <a:chExt cx="9647477" cy="4991844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1504604" y="1441325"/>
              <a:ext cx="6941127" cy="4991844"/>
            </a:xfrm>
            <a:prstGeom prst="roundRect">
              <a:avLst>
                <a:gd name="adj" fmla="val 456"/>
              </a:avLst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3" name="Text Box 3"/>
            <p:cNvSpPr txBox="1">
              <a:spLocks noChangeArrowheads="1"/>
            </p:cNvSpPr>
            <p:nvPr/>
          </p:nvSpPr>
          <p:spPr bwMode="auto">
            <a:xfrm>
              <a:off x="7581204" y="1829586"/>
              <a:ext cx="500426" cy="45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36000" bIns="36000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ko-KR" altLang="ko-KR" sz="100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4" name="Text Box 2"/>
            <p:cNvSpPr txBox="1">
              <a:spLocks noChangeArrowheads="1"/>
            </p:cNvSpPr>
            <p:nvPr/>
          </p:nvSpPr>
          <p:spPr bwMode="auto">
            <a:xfrm>
              <a:off x="8081630" y="1829586"/>
              <a:ext cx="255251" cy="4536000"/>
            </a:xfrm>
            <a:prstGeom prst="rect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Distribution Manager</a:t>
              </a: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1603137" y="1829586"/>
              <a:ext cx="503260" cy="453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36000" bIns="36000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ko-KR" altLang="ko-KR" sz="100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6" name="Text Box 2"/>
            <p:cNvSpPr txBox="1">
              <a:spLocks noChangeArrowheads="1"/>
            </p:cNvSpPr>
            <p:nvPr/>
          </p:nvSpPr>
          <p:spPr bwMode="auto">
            <a:xfrm>
              <a:off x="2106398" y="1829586"/>
              <a:ext cx="255251" cy="4536000"/>
            </a:xfrm>
            <a:prstGeom prst="rect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Interface Manager</a:t>
              </a:r>
            </a:p>
          </p:txBody>
        </p:sp>
        <p:sp>
          <p:nvSpPr>
            <p:cNvPr id="127" name="Text Box 3"/>
            <p:cNvSpPr txBox="1">
              <a:spLocks noChangeArrowheads="1"/>
            </p:cNvSpPr>
            <p:nvPr/>
          </p:nvSpPr>
          <p:spPr bwMode="auto">
            <a:xfrm>
              <a:off x="2430262" y="3051555"/>
              <a:ext cx="5067477" cy="16133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36000" bIns="36000" anchor="ctr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ko-KR" altLang="en-US" sz="100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8" name="Text Box 57"/>
            <p:cNvSpPr txBox="1">
              <a:spLocks noChangeArrowheads="1"/>
            </p:cNvSpPr>
            <p:nvPr/>
          </p:nvSpPr>
          <p:spPr bwMode="auto">
            <a:xfrm>
              <a:off x="5046040" y="3629554"/>
              <a:ext cx="2279372" cy="432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 Generator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9" name="Text Box 58"/>
            <p:cNvSpPr txBox="1">
              <a:spLocks noChangeArrowheads="1"/>
            </p:cNvSpPr>
            <p:nvPr/>
          </p:nvSpPr>
          <p:spPr bwMode="auto">
            <a:xfrm>
              <a:off x="2599178" y="3629554"/>
              <a:ext cx="2277945" cy="432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 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생성</a:t>
              </a: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수정</a:t>
              </a: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0" name="Text Box 59"/>
            <p:cNvSpPr txBox="1">
              <a:spLocks noChangeArrowheads="1"/>
            </p:cNvSpPr>
            <p:nvPr/>
          </p:nvSpPr>
          <p:spPr bwMode="auto">
            <a:xfrm>
              <a:off x="2599178" y="4127900"/>
              <a:ext cx="2277945" cy="432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Schedule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</a:t>
              </a:r>
            </a:p>
          </p:txBody>
        </p:sp>
        <p:sp>
          <p:nvSpPr>
            <p:cNvPr id="131" name="Text Box 2"/>
            <p:cNvSpPr txBox="1">
              <a:spLocks noChangeArrowheads="1"/>
            </p:cNvSpPr>
            <p:nvPr/>
          </p:nvSpPr>
          <p:spPr bwMode="auto">
            <a:xfrm>
              <a:off x="2430262" y="2765804"/>
              <a:ext cx="5067477" cy="234950"/>
            </a:xfrm>
            <a:prstGeom prst="rect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 Manager</a:t>
              </a:r>
              <a:endPara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2" name="Text Box 59"/>
            <p:cNvSpPr txBox="1">
              <a:spLocks noChangeArrowheads="1"/>
            </p:cNvSpPr>
            <p:nvPr/>
          </p:nvSpPr>
          <p:spPr bwMode="auto">
            <a:xfrm>
              <a:off x="5046040" y="4127900"/>
              <a:ext cx="2279372" cy="432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 Preview</a:t>
              </a:r>
              <a:endParaRPr lang="ko-KR" altLang="en-US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3" name="Text Box 57"/>
            <p:cNvSpPr txBox="1">
              <a:spLocks noChangeArrowheads="1"/>
            </p:cNvSpPr>
            <p:nvPr/>
          </p:nvSpPr>
          <p:spPr bwMode="auto">
            <a:xfrm>
              <a:off x="7659340" y="4242277"/>
              <a:ext cx="350970" cy="1980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tIns="36000" bIns="36000" anchor="ctr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CDN Distribution</a:t>
              </a:r>
            </a:p>
          </p:txBody>
        </p:sp>
        <p:sp>
          <p:nvSpPr>
            <p:cNvPr id="134" name="Text Box 58"/>
            <p:cNvSpPr txBox="1">
              <a:spLocks noChangeArrowheads="1"/>
            </p:cNvSpPr>
            <p:nvPr/>
          </p:nvSpPr>
          <p:spPr bwMode="auto">
            <a:xfrm>
              <a:off x="7659340" y="1986742"/>
              <a:ext cx="350970" cy="2088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tIns="36000" bIns="36000" anchor="ctr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Store Front Distribution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5" name="Text Box 57"/>
            <p:cNvSpPr txBox="1">
              <a:spLocks noChangeArrowheads="1"/>
            </p:cNvSpPr>
            <p:nvPr/>
          </p:nvSpPr>
          <p:spPr bwMode="auto">
            <a:xfrm>
              <a:off x="1684108" y="4144709"/>
              <a:ext cx="350970" cy="2052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Content  Ingestion  Interface</a:t>
              </a:r>
            </a:p>
          </p:txBody>
        </p:sp>
        <p:sp>
          <p:nvSpPr>
            <p:cNvPr id="136" name="Text Box 58"/>
            <p:cNvSpPr txBox="1">
              <a:spLocks noChangeArrowheads="1"/>
            </p:cNvSpPr>
            <p:nvPr/>
          </p:nvSpPr>
          <p:spPr bwMode="auto">
            <a:xfrm>
              <a:off x="1684108" y="1986742"/>
              <a:ext cx="350970" cy="2052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Backend System 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Interface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7" name="Text Box 3"/>
            <p:cNvSpPr txBox="1">
              <a:spLocks noChangeArrowheads="1"/>
            </p:cNvSpPr>
            <p:nvPr/>
          </p:nvSpPr>
          <p:spPr bwMode="auto">
            <a:xfrm>
              <a:off x="2430262" y="2051433"/>
              <a:ext cx="5067477" cy="6429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36000" bIns="36000" anchor="ctr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ko-KR" altLang="en-US" sz="100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8" name="Text Box 57"/>
            <p:cNvSpPr txBox="1">
              <a:spLocks noChangeArrowheads="1"/>
            </p:cNvSpPr>
            <p:nvPr/>
          </p:nvSpPr>
          <p:spPr bwMode="auto">
            <a:xfrm>
              <a:off x="5048458" y="2150023"/>
              <a:ext cx="2276953" cy="47253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Template Type / Meta 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속성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9" name="Text Box 58"/>
            <p:cNvSpPr txBox="1">
              <a:spLocks noChangeArrowheads="1"/>
            </p:cNvSpPr>
            <p:nvPr/>
          </p:nvSpPr>
          <p:spPr bwMode="auto">
            <a:xfrm>
              <a:off x="2602931" y="2150023"/>
              <a:ext cx="2276611" cy="47253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Template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등록</a:t>
              </a: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수정</a:t>
              </a: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0" name="Text Box 2"/>
            <p:cNvSpPr txBox="1">
              <a:spLocks noChangeArrowheads="1"/>
            </p:cNvSpPr>
            <p:nvPr/>
          </p:nvSpPr>
          <p:spPr bwMode="auto">
            <a:xfrm>
              <a:off x="2430262" y="1837120"/>
              <a:ext cx="5067477" cy="234950"/>
            </a:xfrm>
            <a:prstGeom prst="rect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Template </a:t>
              </a:r>
              <a:r>
                <a:rPr lang="en-US" altLang="ko-KR" sz="10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Manager</a:t>
              </a:r>
              <a:endPara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1" name="Text Box 3"/>
            <p:cNvSpPr txBox="1">
              <a:spLocks noChangeArrowheads="1"/>
            </p:cNvSpPr>
            <p:nvPr/>
          </p:nvSpPr>
          <p:spPr bwMode="auto">
            <a:xfrm>
              <a:off x="2430262" y="4935129"/>
              <a:ext cx="5067477" cy="597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36000" bIns="36000" anchor="ctr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ko-KR" altLang="en-US" sz="100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2" name="Text Box 58"/>
            <p:cNvSpPr txBox="1">
              <a:spLocks noChangeArrowheads="1"/>
            </p:cNvSpPr>
            <p:nvPr/>
          </p:nvSpPr>
          <p:spPr bwMode="auto">
            <a:xfrm>
              <a:off x="2599178" y="5030598"/>
              <a:ext cx="2277945" cy="41872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Operation </a:t>
              </a: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Admin 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3" name="Text Box 59"/>
            <p:cNvSpPr txBox="1">
              <a:spLocks noChangeArrowheads="1"/>
            </p:cNvSpPr>
            <p:nvPr/>
          </p:nvSpPr>
          <p:spPr bwMode="auto">
            <a:xfrm>
              <a:off x="5046040" y="5030598"/>
              <a:ext cx="2279371" cy="4187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시스템 장애 관리</a:t>
              </a:r>
            </a:p>
          </p:txBody>
        </p:sp>
        <p:sp>
          <p:nvSpPr>
            <p:cNvPr id="144" name="Text Box 2"/>
            <p:cNvSpPr txBox="1">
              <a:spLocks noChangeArrowheads="1"/>
            </p:cNvSpPr>
            <p:nvPr/>
          </p:nvSpPr>
          <p:spPr bwMode="auto">
            <a:xfrm>
              <a:off x="2430262" y="4720817"/>
              <a:ext cx="5067477" cy="234950"/>
            </a:xfrm>
            <a:prstGeom prst="rect">
              <a:avLst/>
            </a:prstGeom>
            <a:solidFill>
              <a:schemeClr val="tx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ko-KR" sz="10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Business Support Manager</a:t>
              </a:r>
              <a:endPara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5" name="Text Box 57"/>
            <p:cNvSpPr txBox="1">
              <a:spLocks noChangeArrowheads="1"/>
            </p:cNvSpPr>
            <p:nvPr/>
          </p:nvSpPr>
          <p:spPr bwMode="auto">
            <a:xfrm>
              <a:off x="5048458" y="3131209"/>
              <a:ext cx="2280364" cy="432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Template Mapping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6" name="Text Box 58"/>
            <p:cNvSpPr txBox="1">
              <a:spLocks noChangeArrowheads="1"/>
            </p:cNvSpPr>
            <p:nvPr/>
          </p:nvSpPr>
          <p:spPr bwMode="auto">
            <a:xfrm>
              <a:off x="2599178" y="3131209"/>
              <a:ext cx="2280364" cy="4320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tIns="36000" bIns="36000" anchor="ctr"/>
            <a:lstStyle/>
            <a:p>
              <a:pPr algn="ctr">
                <a:spcBef>
                  <a:spcPct val="50000"/>
                </a:spcBef>
                <a:defRPr/>
              </a:pP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입수 컨텐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츠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조회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7" name="AutoShape 98"/>
            <p:cNvSpPr>
              <a:spLocks noChangeArrowheads="1"/>
            </p:cNvSpPr>
            <p:nvPr/>
          </p:nvSpPr>
          <p:spPr bwMode="auto">
            <a:xfrm>
              <a:off x="5019859" y="5681609"/>
              <a:ext cx="747210" cy="586618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10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User</a:t>
              </a:r>
              <a:endPara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8" name="AutoShape 98"/>
            <p:cNvSpPr>
              <a:spLocks noChangeArrowheads="1"/>
            </p:cNvSpPr>
            <p:nvPr/>
          </p:nvSpPr>
          <p:spPr bwMode="auto">
            <a:xfrm>
              <a:off x="5843987" y="5681609"/>
              <a:ext cx="747210" cy="586618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10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LOG</a:t>
              </a:r>
              <a:endPara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9" name="AutoShape 98"/>
            <p:cNvSpPr>
              <a:spLocks noChangeArrowheads="1"/>
            </p:cNvSpPr>
            <p:nvPr/>
          </p:nvSpPr>
          <p:spPr bwMode="auto">
            <a:xfrm>
              <a:off x="6668116" y="5681609"/>
              <a:ext cx="747210" cy="586618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1000" b="1" dirty="0" err="1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Config</a:t>
              </a:r>
              <a:endPara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50" name="AutoShape 98"/>
            <p:cNvSpPr>
              <a:spLocks noChangeArrowheads="1"/>
            </p:cNvSpPr>
            <p:nvPr/>
          </p:nvSpPr>
          <p:spPr bwMode="auto">
            <a:xfrm>
              <a:off x="2507182" y="5692393"/>
              <a:ext cx="747210" cy="586618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10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Content</a:t>
              </a:r>
              <a:endPara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51" name="AutoShape 98"/>
            <p:cNvSpPr>
              <a:spLocks noChangeArrowheads="1"/>
            </p:cNvSpPr>
            <p:nvPr/>
          </p:nvSpPr>
          <p:spPr bwMode="auto">
            <a:xfrm>
              <a:off x="3331310" y="5692393"/>
              <a:ext cx="747210" cy="586618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10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Template</a:t>
              </a:r>
              <a:endPara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52" name="Text Box 3"/>
            <p:cNvSpPr txBox="1">
              <a:spLocks noChangeArrowheads="1"/>
            </p:cNvSpPr>
            <p:nvPr/>
          </p:nvSpPr>
          <p:spPr bwMode="auto">
            <a:xfrm>
              <a:off x="2430263" y="5595342"/>
              <a:ext cx="5067476" cy="77640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36000" bIns="36000"/>
            <a:lstStyle>
              <a:lvl1pPr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ko-KR" altLang="ko-KR" sz="100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53" name="AutoShape 98"/>
            <p:cNvSpPr>
              <a:spLocks noChangeArrowheads="1"/>
            </p:cNvSpPr>
            <p:nvPr/>
          </p:nvSpPr>
          <p:spPr bwMode="auto">
            <a:xfrm>
              <a:off x="4155439" y="5692393"/>
              <a:ext cx="747210" cy="586618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altLang="ko-KR" sz="10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endPara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521227" y="1446413"/>
              <a:ext cx="2630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 Management System</a:t>
              </a:r>
              <a:endParaRPr lang="ko-KR" altLang="en-US" sz="16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 bwMode="auto">
            <a:xfrm>
              <a:off x="8690442" y="2638857"/>
              <a:ext cx="1043761" cy="734178"/>
            </a:xfrm>
            <a:prstGeom prst="roundRect">
              <a:avLst/>
            </a:prstGeom>
            <a:solidFill>
              <a:srgbClr val="DDDDDD"/>
            </a:solidFill>
            <a:ln>
              <a:solidFill>
                <a:srgbClr val="FFFFFF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Store Front </a:t>
              </a:r>
            </a:p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Server</a:t>
              </a:r>
              <a:endParaRPr kumimoji="1" lang="ko-KR" altLang="en-US" sz="1200" b="1" kern="12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56" name="타원 155"/>
            <p:cNvSpPr/>
            <p:nvPr/>
          </p:nvSpPr>
          <p:spPr bwMode="auto">
            <a:xfrm rot="16200000">
              <a:off x="8395212" y="2945343"/>
              <a:ext cx="109009" cy="112363"/>
            </a:xfrm>
            <a:prstGeom prst="ellipse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kern="120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cxnSp>
          <p:nvCxnSpPr>
            <p:cNvPr id="157" name="AutoShape 51"/>
            <p:cNvCxnSpPr>
              <a:cxnSpLocks noChangeShapeType="1"/>
              <a:stCxn id="155" idx="1"/>
              <a:endCxn id="156" idx="4"/>
            </p:cNvCxnSpPr>
            <p:nvPr/>
          </p:nvCxnSpPr>
          <p:spPr bwMode="auto">
            <a:xfrm flipH="1" flipV="1">
              <a:off x="8505898" y="3001524"/>
              <a:ext cx="184544" cy="4422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158" name="모서리가 둥근 직사각형 157"/>
            <p:cNvSpPr/>
            <p:nvPr/>
          </p:nvSpPr>
          <p:spPr bwMode="auto">
            <a:xfrm>
              <a:off x="8701524" y="4412238"/>
              <a:ext cx="1043761" cy="734178"/>
            </a:xfrm>
            <a:prstGeom prst="roundRect">
              <a:avLst/>
            </a:prstGeom>
            <a:solidFill>
              <a:srgbClr val="DDDDDD"/>
            </a:solidFill>
            <a:ln>
              <a:solidFill>
                <a:srgbClr val="FFFFFF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CDN</a:t>
              </a:r>
            </a:p>
          </p:txBody>
        </p:sp>
        <p:sp>
          <p:nvSpPr>
            <p:cNvPr id="159" name="타원 158"/>
            <p:cNvSpPr/>
            <p:nvPr/>
          </p:nvSpPr>
          <p:spPr bwMode="auto">
            <a:xfrm rot="16200000">
              <a:off x="8406294" y="4718724"/>
              <a:ext cx="109009" cy="112363"/>
            </a:xfrm>
            <a:prstGeom prst="ellipse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kern="120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cxnSp>
          <p:nvCxnSpPr>
            <p:cNvPr id="160" name="AutoShape 51"/>
            <p:cNvCxnSpPr>
              <a:cxnSpLocks noChangeShapeType="1"/>
              <a:stCxn id="158" idx="1"/>
              <a:endCxn id="159" idx="4"/>
            </p:cNvCxnSpPr>
            <p:nvPr/>
          </p:nvCxnSpPr>
          <p:spPr bwMode="auto">
            <a:xfrm flipH="1" flipV="1">
              <a:off x="8516980" y="4774905"/>
              <a:ext cx="184544" cy="4422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161" name="모서리가 둥근 직사각형 160"/>
            <p:cNvSpPr/>
            <p:nvPr/>
          </p:nvSpPr>
          <p:spPr bwMode="auto">
            <a:xfrm>
              <a:off x="97808" y="2355483"/>
              <a:ext cx="1043761" cy="734178"/>
            </a:xfrm>
            <a:prstGeom prst="roundRect">
              <a:avLst/>
            </a:prstGeom>
            <a:solidFill>
              <a:srgbClr val="DDDDDD"/>
            </a:solidFill>
            <a:ln>
              <a:solidFill>
                <a:srgbClr val="FFFFFF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Backend</a:t>
              </a:r>
            </a:p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System</a:t>
              </a:r>
              <a:endParaRPr kumimoji="1" lang="ko-KR" altLang="en-US" sz="1200" kern="12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2" name="타원 161"/>
            <p:cNvSpPr/>
            <p:nvPr/>
          </p:nvSpPr>
          <p:spPr bwMode="auto">
            <a:xfrm rot="5400000">
              <a:off x="1436400" y="2945343"/>
              <a:ext cx="109009" cy="112363"/>
            </a:xfrm>
            <a:prstGeom prst="ellipse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kern="120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cxnSp>
          <p:nvCxnSpPr>
            <p:cNvPr id="163" name="AutoShape 51"/>
            <p:cNvCxnSpPr>
              <a:cxnSpLocks noChangeShapeType="1"/>
              <a:stCxn id="165" idx="3"/>
              <a:endCxn id="162" idx="4"/>
            </p:cNvCxnSpPr>
            <p:nvPr/>
          </p:nvCxnSpPr>
          <p:spPr bwMode="auto">
            <a:xfrm>
              <a:off x="1360473" y="2999658"/>
              <a:ext cx="74250" cy="1867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164" name="모서리가 둥근 직사각형 163"/>
            <p:cNvSpPr/>
            <p:nvPr/>
          </p:nvSpPr>
          <p:spPr bwMode="auto">
            <a:xfrm>
              <a:off x="208643" y="2491257"/>
              <a:ext cx="1043761" cy="734178"/>
            </a:xfrm>
            <a:prstGeom prst="roundRect">
              <a:avLst/>
            </a:prstGeom>
            <a:solidFill>
              <a:srgbClr val="DDDDDD"/>
            </a:solidFill>
            <a:ln>
              <a:solidFill>
                <a:srgbClr val="FFFFFF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Backend</a:t>
              </a:r>
            </a:p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System</a:t>
              </a:r>
              <a:endParaRPr kumimoji="1" lang="ko-KR" altLang="en-US" sz="1200" kern="12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 bwMode="auto">
            <a:xfrm>
              <a:off x="316712" y="2632569"/>
              <a:ext cx="1043761" cy="734178"/>
            </a:xfrm>
            <a:prstGeom prst="roundRect">
              <a:avLst/>
            </a:prstGeom>
            <a:solidFill>
              <a:srgbClr val="DDDDDD"/>
            </a:solidFill>
            <a:ln>
              <a:solidFill>
                <a:srgbClr val="FFFFFF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Backend</a:t>
              </a:r>
            </a:p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System</a:t>
              </a:r>
              <a:endParaRPr kumimoji="1" lang="ko-KR" altLang="en-US" sz="1200" b="1" kern="12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66" name="타원 165"/>
            <p:cNvSpPr/>
            <p:nvPr/>
          </p:nvSpPr>
          <p:spPr bwMode="auto">
            <a:xfrm rot="5400000">
              <a:off x="1423271" y="4725012"/>
              <a:ext cx="109009" cy="112363"/>
            </a:xfrm>
            <a:prstGeom prst="ellipse">
              <a:avLst/>
            </a:prstGeom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kern="120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cxnSp>
          <p:nvCxnSpPr>
            <p:cNvPr id="167" name="AutoShape 51"/>
            <p:cNvCxnSpPr>
              <a:cxnSpLocks noChangeShapeType="1"/>
              <a:stCxn id="168" idx="3"/>
              <a:endCxn id="166" idx="4"/>
            </p:cNvCxnSpPr>
            <p:nvPr/>
          </p:nvCxnSpPr>
          <p:spPr bwMode="auto">
            <a:xfrm>
              <a:off x="1239279" y="4779327"/>
              <a:ext cx="182315" cy="1867"/>
            </a:xfrm>
            <a:prstGeom prst="straightConnector1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</p:cxnSp>
        <p:sp>
          <p:nvSpPr>
            <p:cNvPr id="168" name="모서리가 둥근 직사각형 167"/>
            <p:cNvSpPr/>
            <p:nvPr/>
          </p:nvSpPr>
          <p:spPr bwMode="auto">
            <a:xfrm>
              <a:off x="195518" y="4412238"/>
              <a:ext cx="1043761" cy="734178"/>
            </a:xfrm>
            <a:prstGeom prst="roundRect">
              <a:avLst/>
            </a:prstGeom>
            <a:solidFill>
              <a:srgbClr val="DDDDDD"/>
            </a:solidFill>
            <a:ln>
              <a:solidFill>
                <a:srgbClr val="FFFFFF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kern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SDP</a:t>
              </a:r>
            </a:p>
            <a:p>
              <a:pPr algn="ctr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Server</a:t>
              </a:r>
              <a:endParaRPr kumimoji="1" lang="ko-KR" altLang="en-US" sz="1200" b="1" kern="12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</p:grpSp>
      <p:sp>
        <p:nvSpPr>
          <p:cNvPr id="54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구성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S/W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아키텍처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5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557349" y="1246160"/>
            <a:ext cx="8821782" cy="4954343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AutoShape 29"/>
          <p:cNvCxnSpPr>
            <a:cxnSpLocks noChangeShapeType="1"/>
          </p:cNvCxnSpPr>
          <p:nvPr/>
        </p:nvCxnSpPr>
        <p:spPr bwMode="auto">
          <a:xfrm flipH="1" flipV="1">
            <a:off x="2508092" y="2000583"/>
            <a:ext cx="0" cy="438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pic>
        <p:nvPicPr>
          <p:cNvPr id="64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9050" y="1861809"/>
            <a:ext cx="1381575" cy="32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 Box 26"/>
          <p:cNvSpPr txBox="1">
            <a:spLocks noChangeArrowheads="1"/>
          </p:cNvSpPr>
          <p:nvPr/>
        </p:nvSpPr>
        <p:spPr bwMode="auto">
          <a:xfrm>
            <a:off x="2156018" y="1860883"/>
            <a:ext cx="85093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latinLnBrk="0"/>
            <a:r>
              <a:rPr lang="en-US" altLang="ko-KR" sz="1200" b="0" u="none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Internet</a:t>
            </a:r>
          </a:p>
        </p:txBody>
      </p:sp>
      <p:pic>
        <p:nvPicPr>
          <p:cNvPr id="66" name="Picture 58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43" y="2278396"/>
            <a:ext cx="406757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Group 5"/>
          <p:cNvGrpSpPr>
            <a:grpSpLocks/>
          </p:cNvGrpSpPr>
          <p:nvPr/>
        </p:nvGrpSpPr>
        <p:grpSpPr bwMode="auto">
          <a:xfrm>
            <a:off x="1887164" y="2521283"/>
            <a:ext cx="1301624" cy="111125"/>
            <a:chOff x="2000250" y="2571750"/>
            <a:chExt cx="4572000" cy="242888"/>
          </a:xfrm>
        </p:grpSpPr>
        <p:sp>
          <p:nvSpPr>
            <p:cNvPr id="68" name="Line 419"/>
            <p:cNvSpPr>
              <a:spLocks noChangeShapeType="1"/>
            </p:cNvSpPr>
            <p:nvPr/>
          </p:nvSpPr>
          <p:spPr bwMode="auto">
            <a:xfrm>
              <a:off x="3857625" y="2724252"/>
              <a:ext cx="8572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9" name="Line 419"/>
            <p:cNvSpPr>
              <a:spLocks noChangeShapeType="1"/>
            </p:cNvSpPr>
            <p:nvPr/>
          </p:nvSpPr>
          <p:spPr bwMode="auto">
            <a:xfrm>
              <a:off x="3857625" y="2652814"/>
              <a:ext cx="8572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pic>
          <p:nvPicPr>
            <p:cNvPr id="70" name="그림 148" descr="Alteon 4416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4875" y="2571750"/>
              <a:ext cx="1857375" cy="242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그림 148" descr="Alteon 4416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00250" y="2571750"/>
              <a:ext cx="1857375" cy="242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2" name="모서리가 둥근 직사각형 478"/>
          <p:cNvSpPr/>
          <p:nvPr/>
        </p:nvSpPr>
        <p:spPr>
          <a:xfrm>
            <a:off x="1567740" y="3214645"/>
            <a:ext cx="1837562" cy="584317"/>
          </a:xfrm>
          <a:prstGeom prst="roundRect">
            <a:avLst>
              <a:gd name="adj" fmla="val 44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/>
          <a:lstStyle/>
          <a:p>
            <a:pPr>
              <a:spcBef>
                <a:spcPct val="0"/>
              </a:spcBef>
              <a:defRPr/>
            </a:pPr>
            <a:r>
              <a:rPr kumimoji="1" lang="en-US" altLang="ko-KR" sz="10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Management System</a:t>
            </a:r>
            <a:endParaRPr kumimoji="1" lang="ko-KR" altLang="en-US" sz="10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25960" y="3543633"/>
            <a:ext cx="718882" cy="1111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9629" y="3543633"/>
            <a:ext cx="718882" cy="11112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sp>
        <p:nvSpPr>
          <p:cNvPr id="76" name="모서리가 둥근 직사각형 478"/>
          <p:cNvSpPr/>
          <p:nvPr/>
        </p:nvSpPr>
        <p:spPr>
          <a:xfrm>
            <a:off x="1645624" y="4217291"/>
            <a:ext cx="1656914" cy="575905"/>
          </a:xfrm>
          <a:prstGeom prst="roundRect">
            <a:avLst>
              <a:gd name="adj" fmla="val 4418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/>
          <a:lstStyle/>
          <a:p>
            <a:pPr>
              <a:spcBef>
                <a:spcPct val="0"/>
              </a:spcBef>
              <a:defRPr/>
            </a:pPr>
            <a:r>
              <a:rPr kumimoji="1" lang="en-US" altLang="ko-KR" sz="10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Database</a:t>
            </a:r>
            <a:endParaRPr kumimoji="1" lang="ko-KR" altLang="en-US" sz="100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20334" y="4418903"/>
            <a:ext cx="730503" cy="201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7285" y="4418903"/>
            <a:ext cx="730503" cy="201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grpSp>
        <p:nvGrpSpPr>
          <p:cNvPr id="84" name="Group 223"/>
          <p:cNvGrpSpPr>
            <a:grpSpLocks/>
          </p:cNvGrpSpPr>
          <p:nvPr/>
        </p:nvGrpSpPr>
        <p:grpSpPr bwMode="auto">
          <a:xfrm>
            <a:off x="2383413" y="2964196"/>
            <a:ext cx="109575" cy="258762"/>
            <a:chOff x="1657772" y="1772816"/>
            <a:chExt cx="104919" cy="288032"/>
          </a:xfrm>
        </p:grpSpPr>
        <p:cxnSp>
          <p:nvCxnSpPr>
            <p:cNvPr id="85" name="Straight Connector 224"/>
            <p:cNvCxnSpPr/>
            <p:nvPr/>
          </p:nvCxnSpPr>
          <p:spPr bwMode="auto">
            <a:xfrm>
              <a:off x="1657772" y="1772816"/>
              <a:ext cx="0" cy="288032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225"/>
            <p:cNvCxnSpPr/>
            <p:nvPr/>
          </p:nvCxnSpPr>
          <p:spPr bwMode="auto">
            <a:xfrm>
              <a:off x="1762691" y="1772816"/>
              <a:ext cx="0" cy="288032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7" name="Text Box 27"/>
          <p:cNvSpPr txBox="1">
            <a:spLocks noChangeArrowheads="1"/>
          </p:cNvSpPr>
          <p:nvPr/>
        </p:nvSpPr>
        <p:spPr bwMode="auto">
          <a:xfrm>
            <a:off x="366242" y="2622396"/>
            <a:ext cx="1950775" cy="2905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Public Network</a:t>
            </a:r>
          </a:p>
        </p:txBody>
      </p:sp>
      <p:sp>
        <p:nvSpPr>
          <p:cNvPr id="89" name="Line 419"/>
          <p:cNvSpPr>
            <a:spLocks noChangeShapeType="1"/>
          </p:cNvSpPr>
          <p:nvPr/>
        </p:nvSpPr>
        <p:spPr bwMode="auto">
          <a:xfrm flipV="1">
            <a:off x="1065017" y="2964196"/>
            <a:ext cx="282308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92" name="Straight Connector 242"/>
          <p:cNvCxnSpPr/>
          <p:nvPr/>
        </p:nvCxnSpPr>
        <p:spPr bwMode="auto">
          <a:xfrm>
            <a:off x="2403755" y="3812121"/>
            <a:ext cx="0" cy="379413"/>
          </a:xfrm>
          <a:prstGeom prst="line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243"/>
          <p:cNvCxnSpPr/>
          <p:nvPr/>
        </p:nvCxnSpPr>
        <p:spPr bwMode="auto">
          <a:xfrm>
            <a:off x="2513330" y="3812121"/>
            <a:ext cx="0" cy="379413"/>
          </a:xfrm>
          <a:prstGeom prst="line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 Box 27"/>
          <p:cNvSpPr txBox="1">
            <a:spLocks noChangeArrowheads="1"/>
          </p:cNvSpPr>
          <p:nvPr/>
        </p:nvSpPr>
        <p:spPr bwMode="auto">
          <a:xfrm>
            <a:off x="267022" y="4020762"/>
            <a:ext cx="1950775" cy="2905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 dirty="0">
                <a:solidFill>
                  <a:srgbClr val="0000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Private Network</a:t>
            </a:r>
          </a:p>
        </p:txBody>
      </p:sp>
      <p:cxnSp>
        <p:nvCxnSpPr>
          <p:cNvPr id="102" name="AutoShape 29"/>
          <p:cNvCxnSpPr>
            <a:cxnSpLocks noChangeShapeType="1"/>
          </p:cNvCxnSpPr>
          <p:nvPr/>
        </p:nvCxnSpPr>
        <p:spPr bwMode="auto">
          <a:xfrm rot="16200000">
            <a:off x="2290001" y="2301533"/>
            <a:ext cx="82550" cy="35695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" name="AutoShape 29"/>
          <p:cNvCxnSpPr>
            <a:cxnSpLocks noChangeShapeType="1"/>
          </p:cNvCxnSpPr>
          <p:nvPr/>
        </p:nvCxnSpPr>
        <p:spPr bwMode="auto">
          <a:xfrm rot="5400000" flipH="1">
            <a:off x="2676006" y="2272478"/>
            <a:ext cx="82550" cy="415059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</p:spPr>
      </p:cxnSp>
      <p:cxnSp>
        <p:nvCxnSpPr>
          <p:cNvPr id="104" name="AutoShape 29"/>
          <p:cNvCxnSpPr>
            <a:cxnSpLocks noChangeShapeType="1"/>
          </p:cNvCxnSpPr>
          <p:nvPr/>
        </p:nvCxnSpPr>
        <p:spPr bwMode="auto">
          <a:xfrm flipV="1">
            <a:off x="2152801" y="2632408"/>
            <a:ext cx="0" cy="3317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5" name="AutoShape 29"/>
          <p:cNvCxnSpPr>
            <a:cxnSpLocks noChangeShapeType="1"/>
          </p:cNvCxnSpPr>
          <p:nvPr/>
        </p:nvCxnSpPr>
        <p:spPr bwMode="auto">
          <a:xfrm flipV="1">
            <a:off x="2924810" y="2632408"/>
            <a:ext cx="0" cy="319088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</p:spPr>
      </p:cxnSp>
      <p:grpSp>
        <p:nvGrpSpPr>
          <p:cNvPr id="106" name="Group 29"/>
          <p:cNvGrpSpPr>
            <a:grpSpLocks/>
          </p:cNvGrpSpPr>
          <p:nvPr/>
        </p:nvGrpSpPr>
        <p:grpSpPr bwMode="auto">
          <a:xfrm>
            <a:off x="3310492" y="3789991"/>
            <a:ext cx="1417840" cy="79375"/>
            <a:chOff x="5977805" y="5335825"/>
            <a:chExt cx="4572000" cy="185738"/>
          </a:xfrm>
        </p:grpSpPr>
        <p:grpSp>
          <p:nvGrpSpPr>
            <p:cNvPr id="107" name="그룹 173"/>
            <p:cNvGrpSpPr>
              <a:grpSpLocks/>
            </p:cNvGrpSpPr>
            <p:nvPr/>
          </p:nvGrpSpPr>
          <p:grpSpPr bwMode="auto">
            <a:xfrm>
              <a:off x="7835180" y="5378688"/>
              <a:ext cx="857250" cy="71437"/>
              <a:chOff x="3786182" y="3000372"/>
              <a:chExt cx="877888" cy="71438"/>
            </a:xfrm>
          </p:grpSpPr>
          <p:sp>
            <p:nvSpPr>
              <p:cNvPr id="110" name="Line 419"/>
              <p:cNvSpPr>
                <a:spLocks noChangeShapeType="1"/>
              </p:cNvSpPr>
              <p:nvPr/>
            </p:nvSpPr>
            <p:spPr bwMode="auto">
              <a:xfrm>
                <a:off x="3786182" y="3071810"/>
                <a:ext cx="8778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111" name="Line 419"/>
              <p:cNvSpPr>
                <a:spLocks noChangeShapeType="1"/>
              </p:cNvSpPr>
              <p:nvPr/>
            </p:nvSpPr>
            <p:spPr bwMode="auto">
              <a:xfrm>
                <a:off x="3786182" y="3000372"/>
                <a:ext cx="8778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pic>
          <p:nvPicPr>
            <p:cNvPr id="108" name="그림 152" descr="Catalyst 2960.jp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692430" y="5335825"/>
              <a:ext cx="1857375" cy="185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그림 152" descr="Catalyst 2960.jp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77805" y="5335825"/>
              <a:ext cx="1857375" cy="185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2" name="Text Box 26"/>
          <p:cNvSpPr txBox="1">
            <a:spLocks noChangeArrowheads="1"/>
          </p:cNvSpPr>
          <p:nvPr/>
        </p:nvSpPr>
        <p:spPr bwMode="auto">
          <a:xfrm>
            <a:off x="3183761" y="2422858"/>
            <a:ext cx="105424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latinLnBrk="0"/>
            <a:r>
              <a:rPr lang="en-US" altLang="ko-KR" sz="1200" b="0" u="none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L4 Switch</a:t>
            </a:r>
          </a:p>
        </p:txBody>
      </p:sp>
      <p:sp>
        <p:nvSpPr>
          <p:cNvPr id="113" name="Text Box 26"/>
          <p:cNvSpPr txBox="1">
            <a:spLocks noChangeArrowheads="1"/>
          </p:cNvSpPr>
          <p:nvPr/>
        </p:nvSpPr>
        <p:spPr bwMode="auto">
          <a:xfrm>
            <a:off x="3679239" y="3545516"/>
            <a:ext cx="105424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latinLnBrk="0"/>
            <a:r>
              <a:rPr lang="en-US" altLang="ko-KR" sz="1200" b="0" u="none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L2 Switch</a:t>
            </a:r>
          </a:p>
        </p:txBody>
      </p:sp>
      <p:cxnSp>
        <p:nvCxnSpPr>
          <p:cNvPr id="114" name="AutoShape 29"/>
          <p:cNvCxnSpPr>
            <a:cxnSpLocks noChangeShapeType="1"/>
          </p:cNvCxnSpPr>
          <p:nvPr/>
        </p:nvCxnSpPr>
        <p:spPr bwMode="auto">
          <a:xfrm flipH="1" flipV="1">
            <a:off x="3599373" y="3869366"/>
            <a:ext cx="6641" cy="130175"/>
          </a:xfrm>
          <a:prstGeom prst="straightConnector1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  <a:extLst/>
        </p:spPr>
      </p:cxnSp>
      <p:cxnSp>
        <p:nvCxnSpPr>
          <p:cNvPr id="115" name="AutoShape 29"/>
          <p:cNvCxnSpPr>
            <a:cxnSpLocks noChangeShapeType="1"/>
          </p:cNvCxnSpPr>
          <p:nvPr/>
        </p:nvCxnSpPr>
        <p:spPr bwMode="auto">
          <a:xfrm flipV="1">
            <a:off x="4441112" y="3869366"/>
            <a:ext cx="0" cy="103188"/>
          </a:xfrm>
          <a:prstGeom prst="straightConnector1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olid"/>
            <a:round/>
            <a:headEnd/>
            <a:tailEnd/>
          </a:ln>
          <a:extLst/>
        </p:spPr>
      </p:cxnSp>
      <p:sp>
        <p:nvSpPr>
          <p:cNvPr id="90" name="Line 419"/>
          <p:cNvSpPr>
            <a:spLocks noChangeShapeType="1"/>
          </p:cNvSpPr>
          <p:nvPr/>
        </p:nvSpPr>
        <p:spPr bwMode="auto">
          <a:xfrm flipV="1">
            <a:off x="1065017" y="4002621"/>
            <a:ext cx="3559183" cy="3175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 type="oval" w="med" len="med"/>
            <a:tailEnd type="oval" w="med" len="med"/>
          </a:ln>
          <a:extLst/>
        </p:spPr>
        <p:txBody>
          <a:bodyPr/>
          <a:lstStyle/>
          <a:p>
            <a:pPr algn="l">
              <a:spcBef>
                <a:spcPct val="0"/>
              </a:spcBef>
              <a:defRPr/>
            </a:pPr>
            <a:endParaRPr kumimoji="1" lang="ko-KR" altLang="en-US" sz="1200" b="0" u="none">
              <a:solidFill>
                <a:srgbClr val="8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3" name="모서리가 둥근 직사각형 478"/>
          <p:cNvSpPr/>
          <p:nvPr/>
        </p:nvSpPr>
        <p:spPr>
          <a:xfrm>
            <a:off x="6686587" y="2490284"/>
            <a:ext cx="1560513" cy="1346057"/>
          </a:xfrm>
          <a:prstGeom prst="roundRect">
            <a:avLst>
              <a:gd name="adj" fmla="val 44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/>
          <a:lstStyle/>
          <a:p>
            <a:pPr>
              <a:spcBef>
                <a:spcPct val="0"/>
              </a:spcBef>
              <a:defRPr/>
            </a:pPr>
            <a:r>
              <a:rPr kumimoji="1" lang="en-US" altLang="ko-KR" sz="1200" dirty="0" smtClean="0">
                <a:solidFill>
                  <a:srgbClr val="77777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IMS</a:t>
            </a:r>
            <a:endParaRPr kumimoji="1" lang="ko-KR" altLang="en-US" sz="1200" dirty="0">
              <a:solidFill>
                <a:srgbClr val="777777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24" name="Group 18"/>
          <p:cNvGrpSpPr>
            <a:grpSpLocks/>
          </p:cNvGrpSpPr>
          <p:nvPr/>
        </p:nvGrpSpPr>
        <p:grpSpPr bwMode="auto">
          <a:xfrm>
            <a:off x="7421600" y="2202947"/>
            <a:ext cx="104775" cy="287337"/>
            <a:chOff x="1657772" y="1772816"/>
            <a:chExt cx="104919" cy="288032"/>
          </a:xfrm>
        </p:grpSpPr>
        <p:cxnSp>
          <p:nvCxnSpPr>
            <p:cNvPr id="125" name="Straight Connector 17"/>
            <p:cNvCxnSpPr/>
            <p:nvPr/>
          </p:nvCxnSpPr>
          <p:spPr bwMode="auto">
            <a:xfrm>
              <a:off x="1657772" y="1772816"/>
              <a:ext cx="0" cy="288032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218"/>
            <p:cNvCxnSpPr/>
            <p:nvPr/>
          </p:nvCxnSpPr>
          <p:spPr bwMode="auto">
            <a:xfrm>
              <a:off x="1762691" y="1772816"/>
              <a:ext cx="0" cy="288032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7" name="Line 419"/>
          <p:cNvSpPr>
            <a:spLocks noChangeShapeType="1"/>
          </p:cNvSpPr>
          <p:nvPr/>
        </p:nvSpPr>
        <p:spPr bwMode="auto">
          <a:xfrm flipV="1">
            <a:off x="6175440" y="2202947"/>
            <a:ext cx="268515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8" name="Line 419"/>
          <p:cNvSpPr>
            <a:spLocks noChangeShapeType="1"/>
          </p:cNvSpPr>
          <p:nvPr/>
        </p:nvSpPr>
        <p:spPr bwMode="auto">
          <a:xfrm flipV="1">
            <a:off x="6175441" y="4243980"/>
            <a:ext cx="2685155" cy="4763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 type="oval" w="med" len="med"/>
            <a:tailEnd type="oval" w="med" len="med"/>
          </a:ln>
          <a:extLst/>
        </p:spPr>
        <p:txBody>
          <a:bodyPr/>
          <a:lstStyle/>
          <a:p>
            <a:pPr algn="l">
              <a:spcBef>
                <a:spcPct val="0"/>
              </a:spcBef>
              <a:defRPr/>
            </a:pPr>
            <a:endParaRPr kumimoji="1" lang="ko-KR" altLang="en-US" sz="1200" b="0" u="none">
              <a:solidFill>
                <a:srgbClr val="8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9" name="Text Box 27"/>
          <p:cNvSpPr txBox="1">
            <a:spLocks noChangeArrowheads="1"/>
          </p:cNvSpPr>
          <p:nvPr/>
        </p:nvSpPr>
        <p:spPr bwMode="auto">
          <a:xfrm>
            <a:off x="6165916" y="1901322"/>
            <a:ext cx="2347912" cy="2905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Public Network</a:t>
            </a:r>
          </a:p>
        </p:txBody>
      </p:sp>
      <p:sp>
        <p:nvSpPr>
          <p:cNvPr id="130" name="Text Box 27"/>
          <p:cNvSpPr txBox="1">
            <a:spLocks noChangeArrowheads="1"/>
          </p:cNvSpPr>
          <p:nvPr/>
        </p:nvSpPr>
        <p:spPr bwMode="auto">
          <a:xfrm>
            <a:off x="6165916" y="3953468"/>
            <a:ext cx="2347912" cy="2905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>
                <a:solidFill>
                  <a:srgbClr val="0000CC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Private Network</a:t>
            </a:r>
          </a:p>
        </p:txBody>
      </p:sp>
      <p:sp>
        <p:nvSpPr>
          <p:cNvPr id="131" name="모서리가 둥근 직사각형 478"/>
          <p:cNvSpPr/>
          <p:nvPr/>
        </p:nvSpPr>
        <p:spPr>
          <a:xfrm>
            <a:off x="6692890" y="4459880"/>
            <a:ext cx="1560513" cy="1096961"/>
          </a:xfrm>
          <a:prstGeom prst="roundRect">
            <a:avLst>
              <a:gd name="adj" fmla="val 44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/>
          <a:lstStyle/>
          <a:p>
            <a:pPr>
              <a:spcBef>
                <a:spcPct val="0"/>
              </a:spcBef>
              <a:defRPr/>
            </a:pPr>
            <a:r>
              <a:rPr kumimoji="1" lang="en-US" altLang="ko-KR" sz="1200">
                <a:solidFill>
                  <a:srgbClr val="777777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Database</a:t>
            </a:r>
            <a:endParaRPr kumimoji="1" lang="ko-KR" altLang="en-US" sz="1200">
              <a:solidFill>
                <a:srgbClr val="777777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32" name="Group 323"/>
          <p:cNvGrpSpPr>
            <a:grpSpLocks/>
          </p:cNvGrpSpPr>
          <p:nvPr/>
        </p:nvGrpSpPr>
        <p:grpSpPr bwMode="auto">
          <a:xfrm>
            <a:off x="7424728" y="4253505"/>
            <a:ext cx="123825" cy="206375"/>
            <a:chOff x="1657772" y="1772816"/>
            <a:chExt cx="104919" cy="288032"/>
          </a:xfrm>
        </p:grpSpPr>
        <p:cxnSp>
          <p:nvCxnSpPr>
            <p:cNvPr id="133" name="Straight Connector 324"/>
            <p:cNvCxnSpPr/>
            <p:nvPr/>
          </p:nvCxnSpPr>
          <p:spPr bwMode="auto">
            <a:xfrm>
              <a:off x="1657772" y="1772816"/>
              <a:ext cx="0" cy="288032"/>
            </a:xfrm>
            <a:prstGeom prst="line">
              <a:avLst/>
            </a:prstGeom>
            <a:noFill/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325"/>
            <p:cNvCxnSpPr/>
            <p:nvPr/>
          </p:nvCxnSpPr>
          <p:spPr bwMode="auto">
            <a:xfrm>
              <a:off x="1762691" y="1772816"/>
              <a:ext cx="0" cy="288032"/>
            </a:xfrm>
            <a:prstGeom prst="line">
              <a:avLst/>
            </a:prstGeom>
            <a:noFill/>
            <a:ln w="9525" cap="flat" cmpd="sng" algn="ctr">
              <a:solidFill>
                <a:schemeClr val="accent6">
                  <a:lumMod val="75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5" name="Group 53"/>
          <p:cNvGrpSpPr>
            <a:grpSpLocks/>
          </p:cNvGrpSpPr>
          <p:nvPr/>
        </p:nvGrpSpPr>
        <p:grpSpPr bwMode="auto">
          <a:xfrm>
            <a:off x="6724687" y="2771994"/>
            <a:ext cx="1482725" cy="969963"/>
            <a:chOff x="495106" y="1975047"/>
            <a:chExt cx="1483200" cy="970378"/>
          </a:xfrm>
        </p:grpSpPr>
        <p:sp>
          <p:nvSpPr>
            <p:cNvPr id="136" name="모서리가 둥근 직사각형 105"/>
            <p:cNvSpPr/>
            <p:nvPr/>
          </p:nvSpPr>
          <p:spPr bwMode="auto">
            <a:xfrm>
              <a:off x="495106" y="2765960"/>
              <a:ext cx="1483200" cy="17946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atinLnBrk="0">
                <a:spcBef>
                  <a:spcPct val="0"/>
                </a:spcBef>
                <a:defRPr/>
              </a:pPr>
              <a:r>
                <a:rPr kumimoji="1" lang="en-US" altLang="ko-KR" sz="1000" u="none">
                  <a:solidFill>
                    <a:srgbClr val="0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TCP/IP</a:t>
              </a:r>
              <a:endParaRPr kumimoji="1" lang="ko-KR" altLang="en-US" sz="1000" u="none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7" name="모서리가 둥근 직사각형 107"/>
            <p:cNvSpPr/>
            <p:nvPr/>
          </p:nvSpPr>
          <p:spPr bwMode="auto">
            <a:xfrm>
              <a:off x="495106" y="2370504"/>
              <a:ext cx="1483200" cy="16199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atinLnBrk="0">
                <a:spcBef>
                  <a:spcPct val="0"/>
                </a:spcBef>
                <a:defRPr/>
              </a:pPr>
              <a:r>
                <a:rPr kumimoji="1" lang="en-US" altLang="ko-KR" sz="1000" u="none">
                  <a:solidFill>
                    <a:srgbClr val="0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O&amp;M Agent</a:t>
              </a:r>
              <a:endParaRPr kumimoji="1" lang="ko-KR" altLang="en-US" sz="1000" u="none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8" name="모서리가 둥근 직사각형 113"/>
            <p:cNvSpPr/>
            <p:nvPr/>
          </p:nvSpPr>
          <p:spPr bwMode="auto">
            <a:xfrm>
              <a:off x="495106" y="1975047"/>
              <a:ext cx="1483200" cy="16199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atinLnBrk="0">
                <a:spcBef>
                  <a:spcPct val="0"/>
                </a:spcBef>
                <a:defRPr/>
              </a:pPr>
              <a:r>
                <a:rPr kumimoji="1" lang="en-US" altLang="ko-KR" sz="1000" u="none">
                  <a:solidFill>
                    <a:srgbClr val="0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Apache 2</a:t>
              </a:r>
              <a:endParaRPr kumimoji="1" lang="ko-KR" altLang="en-US" sz="1000" u="none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39" name="모서리가 둥근 직사각형 190"/>
            <p:cNvSpPr/>
            <p:nvPr/>
          </p:nvSpPr>
          <p:spPr bwMode="auto">
            <a:xfrm>
              <a:off x="495106" y="2171981"/>
              <a:ext cx="1483200" cy="16199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atinLnBrk="0">
                <a:spcBef>
                  <a:spcPct val="0"/>
                </a:spcBef>
                <a:defRPr/>
              </a:pPr>
              <a:r>
                <a:rPr kumimoji="1" lang="en-US" altLang="ko-KR" sz="1000" u="none" dirty="0">
                  <a:solidFill>
                    <a:srgbClr val="0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Tomcat </a:t>
              </a:r>
              <a:r>
                <a:rPr kumimoji="1" lang="en-US" altLang="ko-KR" sz="1000" u="none" dirty="0" smtClean="0">
                  <a:solidFill>
                    <a:srgbClr val="0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7/JDK 1.7</a:t>
              </a:r>
              <a:endParaRPr kumimoji="1" lang="ko-KR" altLang="en-US" sz="1000" u="none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0" name="모서리가 둥근 직사각형 111"/>
            <p:cNvSpPr/>
            <p:nvPr/>
          </p:nvSpPr>
          <p:spPr bwMode="auto">
            <a:xfrm>
              <a:off x="495106" y="2567438"/>
              <a:ext cx="1483200" cy="16199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atinLnBrk="0">
                <a:spcBef>
                  <a:spcPct val="0"/>
                </a:spcBef>
                <a:defRPr/>
              </a:pPr>
              <a:r>
                <a:rPr lang="en-US" altLang="ko-KR" sz="1000" dirty="0" err="1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RedHat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Linux Ent. 7</a:t>
              </a:r>
              <a:endParaRPr lang="en-US" altLang="ko-KR" sz="10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41" name="Group 376"/>
          <p:cNvGrpSpPr>
            <a:grpSpLocks/>
          </p:cNvGrpSpPr>
          <p:nvPr/>
        </p:nvGrpSpPr>
        <p:grpSpPr bwMode="auto">
          <a:xfrm>
            <a:off x="6729403" y="4708339"/>
            <a:ext cx="1482725" cy="773113"/>
            <a:chOff x="495106" y="2172641"/>
            <a:chExt cx="1483200" cy="772784"/>
          </a:xfrm>
        </p:grpSpPr>
        <p:sp>
          <p:nvSpPr>
            <p:cNvPr id="142" name="모서리가 둥근 직사각형 105"/>
            <p:cNvSpPr/>
            <p:nvPr/>
          </p:nvSpPr>
          <p:spPr bwMode="auto">
            <a:xfrm>
              <a:off x="495106" y="2766113"/>
              <a:ext cx="1483200" cy="17931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atinLnBrk="0">
                <a:spcBef>
                  <a:spcPct val="0"/>
                </a:spcBef>
                <a:defRPr/>
              </a:pPr>
              <a:r>
                <a:rPr kumimoji="1" lang="en-US" altLang="ko-KR" sz="1000" u="none">
                  <a:solidFill>
                    <a:srgbClr val="0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TCP/IP</a:t>
              </a:r>
              <a:endParaRPr kumimoji="1" lang="ko-KR" altLang="en-US" sz="1000" u="none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3" name="모서리가 둥근 직사각형 107"/>
            <p:cNvSpPr/>
            <p:nvPr/>
          </p:nvSpPr>
          <p:spPr bwMode="auto">
            <a:xfrm>
              <a:off x="495106" y="2370995"/>
              <a:ext cx="1483200" cy="1618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atinLnBrk="0">
                <a:spcBef>
                  <a:spcPct val="0"/>
                </a:spcBef>
                <a:defRPr/>
              </a:pPr>
              <a:r>
                <a:rPr kumimoji="1" lang="en-US" altLang="ko-KR" sz="1000" u="none">
                  <a:solidFill>
                    <a:srgbClr val="0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O&amp;M Agent</a:t>
              </a:r>
              <a:endParaRPr kumimoji="1" lang="ko-KR" altLang="en-US" sz="1000" u="none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4" name="모서리가 둥근 직사각형 190"/>
            <p:cNvSpPr/>
            <p:nvPr/>
          </p:nvSpPr>
          <p:spPr bwMode="auto">
            <a:xfrm>
              <a:off x="495106" y="2172641"/>
              <a:ext cx="1483200" cy="1618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atinLnBrk="0">
                <a:spcBef>
                  <a:spcPct val="0"/>
                </a:spcBef>
                <a:defRPr/>
              </a:pPr>
              <a:r>
                <a:rPr kumimoji="1" lang="en-US" altLang="ko-KR" sz="1000" dirty="0" err="1" smtClean="0">
                  <a:solidFill>
                    <a:srgbClr val="0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Mysql</a:t>
              </a:r>
              <a:r>
                <a:rPr kumimoji="1" lang="en-US" altLang="ko-KR" sz="1000" dirty="0" smtClean="0">
                  <a:solidFill>
                    <a:srgbClr val="00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5.6</a:t>
              </a:r>
              <a:endParaRPr kumimoji="1" lang="ko-KR" altLang="en-US" sz="1000" u="none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45" name="모서리가 둥근 직사각형 111"/>
            <p:cNvSpPr/>
            <p:nvPr/>
          </p:nvSpPr>
          <p:spPr bwMode="auto">
            <a:xfrm>
              <a:off x="495106" y="2567761"/>
              <a:ext cx="1483200" cy="161856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latinLnBrk="0">
                <a:spcBef>
                  <a:spcPct val="0"/>
                </a:spcBef>
                <a:defRPr/>
              </a:pPr>
              <a:r>
                <a:rPr lang="en-US" altLang="ko-KR" sz="1000" dirty="0" err="1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RedHat</a:t>
              </a:r>
              <a:r>
                <a:rPr lang="en-US" altLang="ko-KR" sz="1000" dirty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000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Linux Ent. </a:t>
              </a:r>
              <a:r>
                <a:rPr lang="en-US" altLang="ko-KR" sz="1000" dirty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7</a:t>
              </a:r>
            </a:p>
          </p:txBody>
        </p:sp>
      </p:grpSp>
      <p:sp>
        <p:nvSpPr>
          <p:cNvPr id="146" name="Rectangle 130"/>
          <p:cNvSpPr>
            <a:spLocks noChangeArrowheads="1"/>
          </p:cNvSpPr>
          <p:nvPr/>
        </p:nvSpPr>
        <p:spPr bwMode="auto">
          <a:xfrm>
            <a:off x="278232" y="1638172"/>
            <a:ext cx="4569993" cy="430005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281745" y="1335526"/>
            <a:ext cx="4566480" cy="30443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H/W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구성도 </a:t>
            </a:r>
            <a:endParaRPr lang="ko-KR" altLang="en-US" sz="14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48" name="Rectangle 130"/>
          <p:cNvSpPr>
            <a:spLocks noChangeArrowheads="1"/>
          </p:cNvSpPr>
          <p:nvPr/>
        </p:nvSpPr>
        <p:spPr bwMode="auto">
          <a:xfrm>
            <a:off x="5134847" y="1636385"/>
            <a:ext cx="4569993" cy="4300058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49" name="직사각형 148"/>
          <p:cNvSpPr/>
          <p:nvPr/>
        </p:nvSpPr>
        <p:spPr bwMode="auto">
          <a:xfrm>
            <a:off x="5138360" y="1333739"/>
            <a:ext cx="4566480" cy="30443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S/W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구성도</a:t>
            </a:r>
            <a:endParaRPr lang="ko-KR" altLang="en-US" sz="14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50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Management System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H/W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 및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S/W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5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구성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구성도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9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1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350865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생성을 위한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은 용도에 따라 구분되어 개별 유형으로 정의 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47" y="2159217"/>
            <a:ext cx="5556387" cy="31908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4" name="직사각형 33"/>
          <p:cNvSpPr/>
          <p:nvPr/>
        </p:nvSpPr>
        <p:spPr bwMode="auto">
          <a:xfrm>
            <a:off x="2873594" y="2506547"/>
            <a:ext cx="5440968" cy="537557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2873593" y="3044104"/>
            <a:ext cx="1706801" cy="2234461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580394" y="3044104"/>
            <a:ext cx="3734167" cy="2234462"/>
          </a:xfrm>
          <a:prstGeom prst="rect">
            <a:avLst/>
          </a:prstGeom>
          <a:noFill/>
          <a:ln w="38100" algn="ctr">
            <a:solidFill>
              <a:srgbClr val="FFFF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pic>
        <p:nvPicPr>
          <p:cNvPr id="14" name="Picture 1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27" y="2467655"/>
            <a:ext cx="553854" cy="48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283" y="4842934"/>
            <a:ext cx="553852" cy="48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749" y="4766733"/>
            <a:ext cx="559591" cy="48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설명선 2 3"/>
          <p:cNvSpPr/>
          <p:nvPr/>
        </p:nvSpPr>
        <p:spPr bwMode="auto">
          <a:xfrm>
            <a:off x="4580394" y="1105704"/>
            <a:ext cx="4622873" cy="872067"/>
          </a:xfrm>
          <a:prstGeom prst="borderCallout2">
            <a:avLst>
              <a:gd name="adj1" fmla="val 18750"/>
              <a:gd name="adj2" fmla="val -2095"/>
              <a:gd name="adj3" fmla="val 18750"/>
              <a:gd name="adj4" fmla="val -16667"/>
              <a:gd name="adj5" fmla="val 152306"/>
              <a:gd name="adj6" fmla="val -27763"/>
            </a:avLst>
          </a:prstGeom>
          <a:noFill/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GNB </a:t>
            </a:r>
            <a:r>
              <a:rPr lang="en-US" altLang="ko-KR" sz="1100" b="1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Area Template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Main Navigation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영역으로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Static </a:t>
            </a:r>
            <a:r>
              <a:rPr lang="en-US" altLang="ko-KR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생성되어 사용자가 선택한 메뉴를 구분할 수 있도록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Main Category x Sub Category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 만큼 제공</a:t>
            </a:r>
            <a:endParaRPr lang="en-US" altLang="ko-KR" sz="11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0" name="Picture 1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94" y="1056758"/>
            <a:ext cx="553854" cy="48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설명선 2 5"/>
          <p:cNvSpPr/>
          <p:nvPr/>
        </p:nvSpPr>
        <p:spPr bwMode="auto">
          <a:xfrm rot="10800000">
            <a:off x="289415" y="4395010"/>
            <a:ext cx="2148984" cy="1895723"/>
          </a:xfrm>
          <a:prstGeom prst="borderCallout2">
            <a:avLst>
              <a:gd name="adj1" fmla="val 18751"/>
              <a:gd name="adj2" fmla="val -2991"/>
              <a:gd name="adj3" fmla="val 18750"/>
              <a:gd name="adj4" fmla="val -21340"/>
              <a:gd name="adj5" fmla="val 46528"/>
              <a:gd name="adj6" fmla="val -26180"/>
            </a:avLst>
          </a:prstGeom>
          <a:noFill/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3" name="Picture 1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5" y="3975050"/>
            <a:ext cx="553852" cy="48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72481" y="4457664"/>
            <a:ext cx="2208252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Banner </a:t>
            </a:r>
            <a:r>
              <a:rPr lang="en-US" altLang="ko-KR" sz="1100" b="1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Area Template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실시간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방송용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Media </a:t>
            </a:r>
            <a:r>
              <a:rPr lang="ko-KR" altLang="en-US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영역과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AD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영역으로 해당 영역을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App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Media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및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AD Content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서비스할 수 있도록 빈 공간을 확보한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제공</a:t>
            </a:r>
            <a:endParaRPr lang="en-US" altLang="ko-KR" sz="11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설명선 2 7"/>
          <p:cNvSpPr/>
          <p:nvPr/>
        </p:nvSpPr>
        <p:spPr bwMode="auto">
          <a:xfrm>
            <a:off x="5503335" y="5497027"/>
            <a:ext cx="4021665" cy="1159934"/>
          </a:xfrm>
          <a:prstGeom prst="borderCallout2">
            <a:avLst>
              <a:gd name="adj1" fmla="val 23859"/>
              <a:gd name="adj2" fmla="val -333"/>
              <a:gd name="adj3" fmla="val 24590"/>
              <a:gd name="adj4" fmla="val -9931"/>
              <a:gd name="adj5" fmla="val -14507"/>
              <a:gd name="adj6" fmla="val -14667"/>
            </a:avLst>
          </a:prstGeom>
          <a:noFill/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  <a:r>
              <a:rPr lang="en-US" altLang="ko-KR" sz="1100" b="1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Area Template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제공하는 영역으로 </a:t>
            </a:r>
            <a:r>
              <a:rPr lang="en-US" altLang="ko-KR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IMS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</a:t>
            </a:r>
            <a:r>
              <a:rPr lang="ko-KR" altLang="en-US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</a:t>
            </a:r>
            <a:r>
              <a:rPr lang="en-US" altLang="ko-KR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/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해상도별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Contents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</a:t>
            </a:r>
            <a:r>
              <a:rPr lang="ko-KR" altLang="en-US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생성하기 위해</a:t>
            </a:r>
            <a:r>
              <a:rPr lang="en-US" altLang="ko-KR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LGE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제공하는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UX Scenario/GUI </a:t>
            </a:r>
            <a:r>
              <a:rPr lang="en-US" altLang="ko-KR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Design</a:t>
            </a:r>
            <a:r>
              <a:rPr lang="ko-KR" altLang="en-US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일치되는 </a:t>
            </a:r>
            <a:r>
              <a:rPr lang="en-US" altLang="ko-KR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sz="11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제공</a:t>
            </a:r>
            <a:endParaRPr lang="en-US" altLang="ko-KR" sz="11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6" name="Picture 1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215" y="5522038"/>
            <a:ext cx="559591" cy="48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이미지의 생성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4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2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609398"/>
          </a:xfrm>
        </p:spPr>
        <p:txBody>
          <a:bodyPr/>
          <a:lstStyle/>
          <a:p>
            <a:pPr marL="0" indent="0"/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은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Background Image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파일과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속성으로 구성되며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페이지 또는 영역에 따라 해상도를 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구분되어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관리됩니다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1758545" y="1545446"/>
            <a:ext cx="1897577" cy="1180905"/>
            <a:chOff x="1697585" y="1281286"/>
            <a:chExt cx="1897577" cy="1180905"/>
          </a:xfrm>
        </p:grpSpPr>
        <p:sp>
          <p:nvSpPr>
            <p:cNvPr id="602" name="TextBox 601"/>
            <p:cNvSpPr txBox="1"/>
            <p:nvPr/>
          </p:nvSpPr>
          <p:spPr>
            <a:xfrm>
              <a:off x="1959583" y="1281286"/>
              <a:ext cx="12743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Template(UHD)</a:t>
              </a:r>
              <a:endParaRPr lang="ko-KR" altLang="en-US" sz="120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grpSp>
          <p:nvGrpSpPr>
            <p:cNvPr id="603" name="그룹 602"/>
            <p:cNvGrpSpPr>
              <a:grpSpLocks noChangeAspect="1"/>
            </p:cNvGrpSpPr>
            <p:nvPr/>
          </p:nvGrpSpPr>
          <p:grpSpPr>
            <a:xfrm>
              <a:off x="1697585" y="1526191"/>
              <a:ext cx="1897577" cy="936000"/>
              <a:chOff x="5744098" y="4011774"/>
              <a:chExt cx="3533775" cy="1743075"/>
            </a:xfrm>
          </p:grpSpPr>
          <p:pic>
            <p:nvPicPr>
              <p:cNvPr id="604" name="그림 60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44098" y="4011774"/>
                <a:ext cx="3533775" cy="1743075"/>
              </a:xfrm>
              <a:prstGeom prst="rect">
                <a:avLst/>
              </a:prstGeom>
            </p:spPr>
          </p:pic>
          <p:grpSp>
            <p:nvGrpSpPr>
              <p:cNvPr id="605" name="그룹 604"/>
              <p:cNvGrpSpPr/>
              <p:nvPr/>
            </p:nvGrpSpPr>
            <p:grpSpPr>
              <a:xfrm>
                <a:off x="5956277" y="4181947"/>
                <a:ext cx="293660" cy="1488060"/>
                <a:chOff x="5956277" y="4181947"/>
                <a:chExt cx="293660" cy="1488060"/>
              </a:xfrm>
            </p:grpSpPr>
            <p:grpSp>
              <p:nvGrpSpPr>
                <p:cNvPr id="666" name="그룹 665"/>
                <p:cNvGrpSpPr/>
                <p:nvPr/>
              </p:nvGrpSpPr>
              <p:grpSpPr>
                <a:xfrm>
                  <a:off x="5956277" y="4181947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73" name="직사각형 672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74" name="직사각형 673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67" name="그룹 666"/>
                <p:cNvGrpSpPr/>
                <p:nvPr/>
              </p:nvGrpSpPr>
              <p:grpSpPr>
                <a:xfrm>
                  <a:off x="5956277" y="4726001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71" name="직사각형 670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72" name="직사각형 671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68" name="그룹 667"/>
                <p:cNvGrpSpPr/>
                <p:nvPr/>
              </p:nvGrpSpPr>
              <p:grpSpPr>
                <a:xfrm>
                  <a:off x="5956277" y="5270055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69" name="직사각형 668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70" name="직사각형 669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</p:grpSp>
          <p:grpSp>
            <p:nvGrpSpPr>
              <p:cNvPr id="606" name="그룹 605"/>
              <p:cNvGrpSpPr/>
              <p:nvPr/>
            </p:nvGrpSpPr>
            <p:grpSpPr>
              <a:xfrm>
                <a:off x="6430528" y="4181947"/>
                <a:ext cx="293660" cy="1488060"/>
                <a:chOff x="5956277" y="4181947"/>
                <a:chExt cx="293660" cy="1488060"/>
              </a:xfrm>
            </p:grpSpPr>
            <p:grpSp>
              <p:nvGrpSpPr>
                <p:cNvPr id="657" name="그룹 656"/>
                <p:cNvGrpSpPr/>
                <p:nvPr/>
              </p:nvGrpSpPr>
              <p:grpSpPr>
                <a:xfrm>
                  <a:off x="5956277" y="4181947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64" name="직사각형 663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65" name="직사각형 664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58" name="그룹 657"/>
                <p:cNvGrpSpPr/>
                <p:nvPr/>
              </p:nvGrpSpPr>
              <p:grpSpPr>
                <a:xfrm>
                  <a:off x="5956277" y="4726001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62" name="직사각형 661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63" name="직사각형 662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59" name="그룹 658"/>
                <p:cNvGrpSpPr/>
                <p:nvPr/>
              </p:nvGrpSpPr>
              <p:grpSpPr>
                <a:xfrm>
                  <a:off x="5956277" y="5270055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60" name="직사각형 659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61" name="직사각형 660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</p:grpSp>
          <p:grpSp>
            <p:nvGrpSpPr>
              <p:cNvPr id="607" name="그룹 606"/>
              <p:cNvGrpSpPr/>
              <p:nvPr/>
            </p:nvGrpSpPr>
            <p:grpSpPr>
              <a:xfrm>
                <a:off x="6904779" y="4181947"/>
                <a:ext cx="293660" cy="1488060"/>
                <a:chOff x="5956277" y="4181947"/>
                <a:chExt cx="293660" cy="1488060"/>
              </a:xfrm>
            </p:grpSpPr>
            <p:grpSp>
              <p:nvGrpSpPr>
                <p:cNvPr id="648" name="그룹 647"/>
                <p:cNvGrpSpPr/>
                <p:nvPr/>
              </p:nvGrpSpPr>
              <p:grpSpPr>
                <a:xfrm>
                  <a:off x="5956277" y="4181947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55" name="직사각형 654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56" name="직사각형 655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49" name="그룹 648"/>
                <p:cNvGrpSpPr/>
                <p:nvPr/>
              </p:nvGrpSpPr>
              <p:grpSpPr>
                <a:xfrm>
                  <a:off x="5956277" y="4726001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53" name="직사각형 652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54" name="직사각형 653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50" name="그룹 649"/>
                <p:cNvGrpSpPr/>
                <p:nvPr/>
              </p:nvGrpSpPr>
              <p:grpSpPr>
                <a:xfrm>
                  <a:off x="5956277" y="5270055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51" name="직사각형 650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52" name="직사각형 651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</p:grpSp>
          <p:grpSp>
            <p:nvGrpSpPr>
              <p:cNvPr id="608" name="그룹 607"/>
              <p:cNvGrpSpPr/>
              <p:nvPr/>
            </p:nvGrpSpPr>
            <p:grpSpPr>
              <a:xfrm>
                <a:off x="7379030" y="4181947"/>
                <a:ext cx="293660" cy="1488060"/>
                <a:chOff x="5956277" y="4181947"/>
                <a:chExt cx="293660" cy="1488060"/>
              </a:xfrm>
            </p:grpSpPr>
            <p:grpSp>
              <p:nvGrpSpPr>
                <p:cNvPr id="639" name="그룹 638"/>
                <p:cNvGrpSpPr/>
                <p:nvPr/>
              </p:nvGrpSpPr>
              <p:grpSpPr>
                <a:xfrm>
                  <a:off x="5956277" y="4181947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46" name="직사각형 645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47" name="직사각형 646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40" name="그룹 639"/>
                <p:cNvGrpSpPr/>
                <p:nvPr/>
              </p:nvGrpSpPr>
              <p:grpSpPr>
                <a:xfrm>
                  <a:off x="5956277" y="4726001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44" name="직사각형 643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45" name="직사각형 644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41" name="그룹 640"/>
                <p:cNvGrpSpPr/>
                <p:nvPr/>
              </p:nvGrpSpPr>
              <p:grpSpPr>
                <a:xfrm>
                  <a:off x="5956277" y="5270055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42" name="직사각형 641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43" name="직사각형 642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</p:grpSp>
          <p:grpSp>
            <p:nvGrpSpPr>
              <p:cNvPr id="609" name="그룹 608"/>
              <p:cNvGrpSpPr/>
              <p:nvPr/>
            </p:nvGrpSpPr>
            <p:grpSpPr>
              <a:xfrm>
                <a:off x="7853281" y="4181947"/>
                <a:ext cx="293660" cy="1488060"/>
                <a:chOff x="5956277" y="4181947"/>
                <a:chExt cx="293660" cy="1488060"/>
              </a:xfrm>
            </p:grpSpPr>
            <p:grpSp>
              <p:nvGrpSpPr>
                <p:cNvPr id="630" name="그룹 629"/>
                <p:cNvGrpSpPr/>
                <p:nvPr/>
              </p:nvGrpSpPr>
              <p:grpSpPr>
                <a:xfrm>
                  <a:off x="5956277" y="4181947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37" name="직사각형 636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38" name="직사각형 637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31" name="그룹 630"/>
                <p:cNvGrpSpPr/>
                <p:nvPr/>
              </p:nvGrpSpPr>
              <p:grpSpPr>
                <a:xfrm>
                  <a:off x="5956277" y="4726001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35" name="직사각형 634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36" name="직사각형 635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32" name="그룹 631"/>
                <p:cNvGrpSpPr/>
                <p:nvPr/>
              </p:nvGrpSpPr>
              <p:grpSpPr>
                <a:xfrm>
                  <a:off x="5956277" y="5270055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33" name="직사각형 632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34" name="직사각형 633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</p:grpSp>
          <p:grpSp>
            <p:nvGrpSpPr>
              <p:cNvPr id="610" name="그룹 609"/>
              <p:cNvGrpSpPr/>
              <p:nvPr/>
            </p:nvGrpSpPr>
            <p:grpSpPr>
              <a:xfrm>
                <a:off x="8327532" y="4181947"/>
                <a:ext cx="293660" cy="1488060"/>
                <a:chOff x="5956277" y="4181947"/>
                <a:chExt cx="293660" cy="1488060"/>
              </a:xfrm>
            </p:grpSpPr>
            <p:grpSp>
              <p:nvGrpSpPr>
                <p:cNvPr id="621" name="그룹 620"/>
                <p:cNvGrpSpPr/>
                <p:nvPr/>
              </p:nvGrpSpPr>
              <p:grpSpPr>
                <a:xfrm>
                  <a:off x="5956277" y="4181947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28" name="직사각형 627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29" name="직사각형 628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22" name="그룹 621"/>
                <p:cNvGrpSpPr/>
                <p:nvPr/>
              </p:nvGrpSpPr>
              <p:grpSpPr>
                <a:xfrm>
                  <a:off x="5956277" y="4726001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26" name="직사각형 625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27" name="직사각형 626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23" name="그룹 622"/>
                <p:cNvGrpSpPr/>
                <p:nvPr/>
              </p:nvGrpSpPr>
              <p:grpSpPr>
                <a:xfrm>
                  <a:off x="5956277" y="5270055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24" name="직사각형 623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25" name="직사각형 624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</p:grpSp>
          <p:grpSp>
            <p:nvGrpSpPr>
              <p:cNvPr id="611" name="그룹 610"/>
              <p:cNvGrpSpPr/>
              <p:nvPr/>
            </p:nvGrpSpPr>
            <p:grpSpPr>
              <a:xfrm>
                <a:off x="8801782" y="4181947"/>
                <a:ext cx="293660" cy="1488060"/>
                <a:chOff x="5956277" y="4181947"/>
                <a:chExt cx="293660" cy="1488060"/>
              </a:xfrm>
            </p:grpSpPr>
            <p:grpSp>
              <p:nvGrpSpPr>
                <p:cNvPr id="612" name="그룹 611"/>
                <p:cNvGrpSpPr/>
                <p:nvPr/>
              </p:nvGrpSpPr>
              <p:grpSpPr>
                <a:xfrm>
                  <a:off x="5956277" y="4181947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19" name="직사각형 618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20" name="직사각형 619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13" name="그룹 612"/>
                <p:cNvGrpSpPr/>
                <p:nvPr/>
              </p:nvGrpSpPr>
              <p:grpSpPr>
                <a:xfrm>
                  <a:off x="5956277" y="4726001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17" name="직사각형 616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18" name="직사각형 617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  <p:grpSp>
              <p:nvGrpSpPr>
                <p:cNvPr id="614" name="그룹 613"/>
                <p:cNvGrpSpPr/>
                <p:nvPr/>
              </p:nvGrpSpPr>
              <p:grpSpPr>
                <a:xfrm>
                  <a:off x="5956277" y="5270055"/>
                  <a:ext cx="293660" cy="399952"/>
                  <a:chOff x="5864331" y="4156342"/>
                  <a:chExt cx="293660" cy="399952"/>
                </a:xfrm>
              </p:grpSpPr>
              <p:sp>
                <p:nvSpPr>
                  <p:cNvPr id="615" name="직사각형 614"/>
                  <p:cNvSpPr/>
                  <p:nvPr/>
                </p:nvSpPr>
                <p:spPr bwMode="auto">
                  <a:xfrm>
                    <a:off x="5864331" y="4156342"/>
                    <a:ext cx="293660" cy="288889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  <p:sp>
                <p:nvSpPr>
                  <p:cNvPr id="616" name="직사각형 615"/>
                  <p:cNvSpPr/>
                  <p:nvPr/>
                </p:nvSpPr>
                <p:spPr bwMode="auto">
                  <a:xfrm>
                    <a:off x="5864331" y="4494424"/>
                    <a:ext cx="293660" cy="61870"/>
                  </a:xfrm>
                  <a:prstGeom prst="rect">
                    <a:avLst/>
                  </a:prstGeom>
                  <a:solidFill>
                    <a:schemeClr val="bg1"/>
                  </a:solidFill>
                  <a:ln w="6350" algn="ctr">
                    <a:solidFill>
                      <a:schemeClr val="tx2">
                        <a:lumMod val="75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1200" dirty="0">
                      <a:solidFill>
                        <a:prstClr val="white"/>
                      </a:solidFill>
                      <a:latin typeface="나눔명조 ExtraBold" panose="02020603020101020101" pitchFamily="18" charset="-127"/>
                      <a:ea typeface="나눔명조 ExtraBold" panose="02020603020101020101" pitchFamily="18" charset="-127"/>
                      <a:cs typeface="Arial" charset="0"/>
                    </a:endParaRPr>
                  </a:p>
                </p:txBody>
              </p:sp>
            </p:grpSp>
          </p:grpSp>
        </p:grpSp>
      </p:grpSp>
      <p:grpSp>
        <p:nvGrpSpPr>
          <p:cNvPr id="675" name="그룹 674"/>
          <p:cNvGrpSpPr/>
          <p:nvPr/>
        </p:nvGrpSpPr>
        <p:grpSpPr>
          <a:xfrm>
            <a:off x="461246" y="5813789"/>
            <a:ext cx="9055662" cy="667128"/>
            <a:chOff x="461246" y="5089889"/>
            <a:chExt cx="9055662" cy="667128"/>
          </a:xfrm>
        </p:grpSpPr>
        <p:sp>
          <p:nvSpPr>
            <p:cNvPr id="676" name="직사각형 675"/>
            <p:cNvSpPr/>
            <p:nvPr/>
          </p:nvSpPr>
          <p:spPr bwMode="auto">
            <a:xfrm>
              <a:off x="461246" y="5089889"/>
              <a:ext cx="938676" cy="64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 algn="ctr">
              <a:solidFill>
                <a:schemeClr val="bg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rPr>
                <a:t>고려사항</a:t>
              </a:r>
              <a:endParaRPr kumimoji="0" lang="ko-KR" altLang="en-US" sz="12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677" name="직사각형 676"/>
            <p:cNvSpPr/>
            <p:nvPr/>
          </p:nvSpPr>
          <p:spPr bwMode="auto">
            <a:xfrm>
              <a:off x="1391830" y="5103099"/>
              <a:ext cx="8125078" cy="633600"/>
            </a:xfrm>
            <a:prstGeom prst="rect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0"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678" name="직사각형 677"/>
            <p:cNvSpPr/>
            <p:nvPr/>
          </p:nvSpPr>
          <p:spPr>
            <a:xfrm>
              <a:off x="1391830" y="5110686"/>
              <a:ext cx="79579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GNB, Banner Type Template 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의</a:t>
              </a: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경우 해당 내용의 변경이 극히 적을 것으로 예상되어</a:t>
              </a: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효율성을 높이기 위해 </a:t>
              </a: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Template 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생성이 아닌 사전 정의된 </a:t>
              </a: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off-line 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생성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 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로 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대체할 수 있다</a:t>
              </a: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</a:p>
          </p:txBody>
        </p:sp>
      </p:grpSp>
      <p:sp>
        <p:nvSpPr>
          <p:cNvPr id="28" name="직사각형 27"/>
          <p:cNvSpPr/>
          <p:nvPr/>
        </p:nvSpPr>
        <p:spPr bwMode="auto">
          <a:xfrm>
            <a:off x="3343868" y="1839149"/>
            <a:ext cx="274023" cy="594002"/>
          </a:xfrm>
          <a:prstGeom prst="rect">
            <a:avLst/>
          </a:prstGeom>
          <a:noFill/>
          <a:ln w="19050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31" name="사다리꼴 30"/>
          <p:cNvSpPr/>
          <p:nvPr/>
        </p:nvSpPr>
        <p:spPr bwMode="auto">
          <a:xfrm rot="16200000">
            <a:off x="2171636" y="3285936"/>
            <a:ext cx="3614680" cy="705374"/>
          </a:xfrm>
          <a:custGeom>
            <a:avLst/>
            <a:gdLst>
              <a:gd name="connsiteX0" fmla="*/ 0 w 1544129"/>
              <a:gd name="connsiteY0" fmla="*/ 1375795 h 1375795"/>
              <a:gd name="connsiteX1" fmla="*/ 490595 w 1544129"/>
              <a:gd name="connsiteY1" fmla="*/ 0 h 1375795"/>
              <a:gd name="connsiteX2" fmla="*/ 1053534 w 1544129"/>
              <a:gd name="connsiteY2" fmla="*/ 0 h 1375795"/>
              <a:gd name="connsiteX3" fmla="*/ 1544129 w 1544129"/>
              <a:gd name="connsiteY3" fmla="*/ 1375795 h 1375795"/>
              <a:gd name="connsiteX4" fmla="*/ 0 w 1544129"/>
              <a:gd name="connsiteY4" fmla="*/ 1375795 h 1375795"/>
              <a:gd name="connsiteX0" fmla="*/ 0 w 1544129"/>
              <a:gd name="connsiteY0" fmla="*/ 2134919 h 2134919"/>
              <a:gd name="connsiteX1" fmla="*/ 490595 w 1544129"/>
              <a:gd name="connsiteY1" fmla="*/ 759124 h 2134919"/>
              <a:gd name="connsiteX2" fmla="*/ 1458975 w 1544129"/>
              <a:gd name="connsiteY2" fmla="*/ 0 h 2134919"/>
              <a:gd name="connsiteX3" fmla="*/ 1544129 w 1544129"/>
              <a:gd name="connsiteY3" fmla="*/ 2134919 h 2134919"/>
              <a:gd name="connsiteX4" fmla="*/ 0 w 1544129"/>
              <a:gd name="connsiteY4" fmla="*/ 2134919 h 2134919"/>
              <a:gd name="connsiteX0" fmla="*/ 0 w 1544129"/>
              <a:gd name="connsiteY0" fmla="*/ 2134919 h 2134919"/>
              <a:gd name="connsiteX1" fmla="*/ 921916 w 1544129"/>
              <a:gd name="connsiteY1" fmla="*/ 17252 h 2134919"/>
              <a:gd name="connsiteX2" fmla="*/ 1458975 w 1544129"/>
              <a:gd name="connsiteY2" fmla="*/ 0 h 2134919"/>
              <a:gd name="connsiteX3" fmla="*/ 1544129 w 1544129"/>
              <a:gd name="connsiteY3" fmla="*/ 2134919 h 2134919"/>
              <a:gd name="connsiteX4" fmla="*/ 0 w 1544129"/>
              <a:gd name="connsiteY4" fmla="*/ 2134919 h 2134919"/>
              <a:gd name="connsiteX0" fmla="*/ 0 w 3709359"/>
              <a:gd name="connsiteY0" fmla="*/ 1289530 h 2134919"/>
              <a:gd name="connsiteX1" fmla="*/ 3087146 w 3709359"/>
              <a:gd name="connsiteY1" fmla="*/ 17252 h 2134919"/>
              <a:gd name="connsiteX2" fmla="*/ 3624205 w 3709359"/>
              <a:gd name="connsiteY2" fmla="*/ 0 h 2134919"/>
              <a:gd name="connsiteX3" fmla="*/ 3709359 w 3709359"/>
              <a:gd name="connsiteY3" fmla="*/ 2134919 h 2134919"/>
              <a:gd name="connsiteX4" fmla="*/ 0 w 3709359"/>
              <a:gd name="connsiteY4" fmla="*/ 1289530 h 2134919"/>
              <a:gd name="connsiteX0" fmla="*/ 0 w 3624205"/>
              <a:gd name="connsiteY0" fmla="*/ 1289530 h 1289530"/>
              <a:gd name="connsiteX1" fmla="*/ 3087146 w 3624205"/>
              <a:gd name="connsiteY1" fmla="*/ 17252 h 1289530"/>
              <a:gd name="connsiteX2" fmla="*/ 3624205 w 3624205"/>
              <a:gd name="connsiteY2" fmla="*/ 0 h 1289530"/>
              <a:gd name="connsiteX3" fmla="*/ 3588589 w 3624205"/>
              <a:gd name="connsiteY3" fmla="*/ 1255024 h 1289530"/>
              <a:gd name="connsiteX4" fmla="*/ 0 w 3624205"/>
              <a:gd name="connsiteY4" fmla="*/ 1289530 h 1289530"/>
              <a:gd name="connsiteX0" fmla="*/ 0 w 3654685"/>
              <a:gd name="connsiteY0" fmla="*/ 1289527 h 1289527"/>
              <a:gd name="connsiteX1" fmla="*/ 3087146 w 3654685"/>
              <a:gd name="connsiteY1" fmla="*/ 17249 h 1289527"/>
              <a:gd name="connsiteX2" fmla="*/ 3654685 w 3654685"/>
              <a:gd name="connsiteY2" fmla="*/ 0 h 1289527"/>
              <a:gd name="connsiteX3" fmla="*/ 3588589 w 3654685"/>
              <a:gd name="connsiteY3" fmla="*/ 1255021 h 1289527"/>
              <a:gd name="connsiteX4" fmla="*/ 0 w 3654685"/>
              <a:gd name="connsiteY4" fmla="*/ 1289527 h 1289527"/>
              <a:gd name="connsiteX0" fmla="*/ 0 w 3654685"/>
              <a:gd name="connsiteY0" fmla="*/ 1289527 h 1289527"/>
              <a:gd name="connsiteX1" fmla="*/ 3087146 w 3654685"/>
              <a:gd name="connsiteY1" fmla="*/ 17249 h 1289527"/>
              <a:gd name="connsiteX2" fmla="*/ 3654685 w 3654685"/>
              <a:gd name="connsiteY2" fmla="*/ 0 h 1289527"/>
              <a:gd name="connsiteX3" fmla="*/ 3588589 w 3654685"/>
              <a:gd name="connsiteY3" fmla="*/ 1255021 h 1289527"/>
              <a:gd name="connsiteX4" fmla="*/ 0 w 3654685"/>
              <a:gd name="connsiteY4" fmla="*/ 1289527 h 1289527"/>
              <a:gd name="connsiteX0" fmla="*/ 0 w 3654685"/>
              <a:gd name="connsiteY0" fmla="*/ 1289527 h 1289527"/>
              <a:gd name="connsiteX1" fmla="*/ 3064286 w 3654685"/>
              <a:gd name="connsiteY1" fmla="*/ 13439 h 1289527"/>
              <a:gd name="connsiteX2" fmla="*/ 3654685 w 3654685"/>
              <a:gd name="connsiteY2" fmla="*/ 0 h 1289527"/>
              <a:gd name="connsiteX3" fmla="*/ 3588589 w 3654685"/>
              <a:gd name="connsiteY3" fmla="*/ 1255021 h 1289527"/>
              <a:gd name="connsiteX4" fmla="*/ 0 w 3654685"/>
              <a:gd name="connsiteY4" fmla="*/ 1289527 h 1289527"/>
              <a:gd name="connsiteX0" fmla="*/ 0 w 3662305"/>
              <a:gd name="connsiteY0" fmla="*/ 1278097 h 1278097"/>
              <a:gd name="connsiteX1" fmla="*/ 3064286 w 3662305"/>
              <a:gd name="connsiteY1" fmla="*/ 2009 h 1278097"/>
              <a:gd name="connsiteX2" fmla="*/ 3662305 w 3662305"/>
              <a:gd name="connsiteY2" fmla="*/ 0 h 1278097"/>
              <a:gd name="connsiteX3" fmla="*/ 3588589 w 3662305"/>
              <a:gd name="connsiteY3" fmla="*/ 1243591 h 1278097"/>
              <a:gd name="connsiteX4" fmla="*/ 0 w 3662305"/>
              <a:gd name="connsiteY4" fmla="*/ 1278097 h 1278097"/>
              <a:gd name="connsiteX0" fmla="*/ 0 w 3662305"/>
              <a:gd name="connsiteY0" fmla="*/ 1278097 h 1278097"/>
              <a:gd name="connsiteX1" fmla="*/ 3064286 w 3662305"/>
              <a:gd name="connsiteY1" fmla="*/ 2009 h 1278097"/>
              <a:gd name="connsiteX2" fmla="*/ 3662305 w 3662305"/>
              <a:gd name="connsiteY2" fmla="*/ 0 h 1278097"/>
              <a:gd name="connsiteX3" fmla="*/ 3630499 w 3662305"/>
              <a:gd name="connsiteY3" fmla="*/ 1232161 h 1278097"/>
              <a:gd name="connsiteX4" fmla="*/ 0 w 3662305"/>
              <a:gd name="connsiteY4" fmla="*/ 1278097 h 1278097"/>
              <a:gd name="connsiteX0" fmla="*/ 0 w 3662305"/>
              <a:gd name="connsiteY0" fmla="*/ 1278097 h 1278097"/>
              <a:gd name="connsiteX1" fmla="*/ 3064286 w 3662305"/>
              <a:gd name="connsiteY1" fmla="*/ 2009 h 1278097"/>
              <a:gd name="connsiteX2" fmla="*/ 3662305 w 3662305"/>
              <a:gd name="connsiteY2" fmla="*/ 0 h 1278097"/>
              <a:gd name="connsiteX3" fmla="*/ 3645739 w 3662305"/>
              <a:gd name="connsiteY3" fmla="*/ 1242321 h 1278097"/>
              <a:gd name="connsiteX4" fmla="*/ 0 w 3662305"/>
              <a:gd name="connsiteY4" fmla="*/ 1278097 h 1278097"/>
              <a:gd name="connsiteX0" fmla="*/ 0 w 3662305"/>
              <a:gd name="connsiteY0" fmla="*/ 1278097 h 1278097"/>
              <a:gd name="connsiteX1" fmla="*/ 3064286 w 3662305"/>
              <a:gd name="connsiteY1" fmla="*/ 2009 h 1278097"/>
              <a:gd name="connsiteX2" fmla="*/ 3662305 w 3662305"/>
              <a:gd name="connsiteY2" fmla="*/ 0 h 1278097"/>
              <a:gd name="connsiteX3" fmla="*/ 3650819 w 3662305"/>
              <a:gd name="connsiteY3" fmla="*/ 1242321 h 1278097"/>
              <a:gd name="connsiteX4" fmla="*/ 0 w 3662305"/>
              <a:gd name="connsiteY4" fmla="*/ 1278097 h 1278097"/>
              <a:gd name="connsiteX0" fmla="*/ 0 w 3662305"/>
              <a:gd name="connsiteY0" fmla="*/ 1278097 h 1278097"/>
              <a:gd name="connsiteX1" fmla="*/ 3064286 w 3662305"/>
              <a:gd name="connsiteY1" fmla="*/ 2009 h 1278097"/>
              <a:gd name="connsiteX2" fmla="*/ 3662305 w 3662305"/>
              <a:gd name="connsiteY2" fmla="*/ 0 h 1278097"/>
              <a:gd name="connsiteX3" fmla="*/ 3655899 w 3662305"/>
              <a:gd name="connsiteY3" fmla="*/ 1247401 h 1278097"/>
              <a:gd name="connsiteX4" fmla="*/ 0 w 3662305"/>
              <a:gd name="connsiteY4" fmla="*/ 1278097 h 1278097"/>
              <a:gd name="connsiteX0" fmla="*/ 0 w 3662305"/>
              <a:gd name="connsiteY0" fmla="*/ 1278097 h 1278097"/>
              <a:gd name="connsiteX1" fmla="*/ 3064286 w 3662305"/>
              <a:gd name="connsiteY1" fmla="*/ 2009 h 1278097"/>
              <a:gd name="connsiteX2" fmla="*/ 3662305 w 3662305"/>
              <a:gd name="connsiteY2" fmla="*/ 0 h 1278097"/>
              <a:gd name="connsiteX3" fmla="*/ 3655899 w 3662305"/>
              <a:gd name="connsiteY3" fmla="*/ 1247401 h 1278097"/>
              <a:gd name="connsiteX4" fmla="*/ 0 w 3662305"/>
              <a:gd name="connsiteY4" fmla="*/ 1278097 h 1278097"/>
              <a:gd name="connsiteX0" fmla="*/ 0 w 3664022"/>
              <a:gd name="connsiteY0" fmla="*/ 1278097 h 1278097"/>
              <a:gd name="connsiteX1" fmla="*/ 3064286 w 3664022"/>
              <a:gd name="connsiteY1" fmla="*/ 2009 h 1278097"/>
              <a:gd name="connsiteX2" fmla="*/ 3662305 w 3664022"/>
              <a:gd name="connsiteY2" fmla="*/ 0 h 1278097"/>
              <a:gd name="connsiteX3" fmla="*/ 3663519 w 3664022"/>
              <a:gd name="connsiteY3" fmla="*/ 1247401 h 1278097"/>
              <a:gd name="connsiteX4" fmla="*/ 0 w 3664022"/>
              <a:gd name="connsiteY4" fmla="*/ 1278097 h 1278097"/>
              <a:gd name="connsiteX0" fmla="*/ 0 w 3662305"/>
              <a:gd name="connsiteY0" fmla="*/ 1278097 h 1278097"/>
              <a:gd name="connsiteX1" fmla="*/ 3064286 w 3662305"/>
              <a:gd name="connsiteY1" fmla="*/ 2009 h 1278097"/>
              <a:gd name="connsiteX2" fmla="*/ 3662305 w 3662305"/>
              <a:gd name="connsiteY2" fmla="*/ 0 h 1278097"/>
              <a:gd name="connsiteX3" fmla="*/ 3653359 w 3662305"/>
              <a:gd name="connsiteY3" fmla="*/ 1244864 h 1278097"/>
              <a:gd name="connsiteX4" fmla="*/ 0 w 3662305"/>
              <a:gd name="connsiteY4" fmla="*/ 1278097 h 1278097"/>
              <a:gd name="connsiteX0" fmla="*/ 0 w 3662305"/>
              <a:gd name="connsiteY0" fmla="*/ 1278097 h 1278097"/>
              <a:gd name="connsiteX1" fmla="*/ 3064286 w 3662305"/>
              <a:gd name="connsiteY1" fmla="*/ 2009 h 1278097"/>
              <a:gd name="connsiteX2" fmla="*/ 3662305 w 3662305"/>
              <a:gd name="connsiteY2" fmla="*/ 0 h 1278097"/>
              <a:gd name="connsiteX3" fmla="*/ 3653359 w 3662305"/>
              <a:gd name="connsiteY3" fmla="*/ 1244864 h 1278097"/>
              <a:gd name="connsiteX4" fmla="*/ 0 w 3662305"/>
              <a:gd name="connsiteY4" fmla="*/ 1278097 h 1278097"/>
              <a:gd name="connsiteX0" fmla="*/ 0 w 3662305"/>
              <a:gd name="connsiteY0" fmla="*/ 1278097 h 1278097"/>
              <a:gd name="connsiteX1" fmla="*/ 3064286 w 3662305"/>
              <a:gd name="connsiteY1" fmla="*/ 2009 h 1278097"/>
              <a:gd name="connsiteX2" fmla="*/ 3662305 w 3662305"/>
              <a:gd name="connsiteY2" fmla="*/ 0 h 1278097"/>
              <a:gd name="connsiteX3" fmla="*/ 3658439 w 3662305"/>
              <a:gd name="connsiteY3" fmla="*/ 1247404 h 1278097"/>
              <a:gd name="connsiteX4" fmla="*/ 0 w 3662305"/>
              <a:gd name="connsiteY4" fmla="*/ 1278097 h 1278097"/>
              <a:gd name="connsiteX0" fmla="*/ 0 w 3664022"/>
              <a:gd name="connsiteY0" fmla="*/ 1278097 h 1278097"/>
              <a:gd name="connsiteX1" fmla="*/ 3064286 w 3664022"/>
              <a:gd name="connsiteY1" fmla="*/ 2009 h 1278097"/>
              <a:gd name="connsiteX2" fmla="*/ 3662305 w 3664022"/>
              <a:gd name="connsiteY2" fmla="*/ 0 h 1278097"/>
              <a:gd name="connsiteX3" fmla="*/ 3663519 w 3664022"/>
              <a:gd name="connsiteY3" fmla="*/ 1247404 h 1278097"/>
              <a:gd name="connsiteX4" fmla="*/ 0 w 3664022"/>
              <a:gd name="connsiteY4" fmla="*/ 1278097 h 1278097"/>
              <a:gd name="connsiteX0" fmla="*/ 0 w 3675640"/>
              <a:gd name="connsiteY0" fmla="*/ 1276189 h 1276189"/>
              <a:gd name="connsiteX1" fmla="*/ 3064286 w 3675640"/>
              <a:gd name="connsiteY1" fmla="*/ 101 h 1276189"/>
              <a:gd name="connsiteX2" fmla="*/ 3675640 w 3675640"/>
              <a:gd name="connsiteY2" fmla="*/ 0 h 1276189"/>
              <a:gd name="connsiteX3" fmla="*/ 3663519 w 3675640"/>
              <a:gd name="connsiteY3" fmla="*/ 1245496 h 1276189"/>
              <a:gd name="connsiteX4" fmla="*/ 0 w 3675640"/>
              <a:gd name="connsiteY4" fmla="*/ 1276189 h 1276189"/>
              <a:gd name="connsiteX0" fmla="*/ 0 w 3675640"/>
              <a:gd name="connsiteY0" fmla="*/ 1276189 h 1276189"/>
              <a:gd name="connsiteX1" fmla="*/ 3064286 w 3675640"/>
              <a:gd name="connsiteY1" fmla="*/ 101 h 1276189"/>
              <a:gd name="connsiteX2" fmla="*/ 3675640 w 3675640"/>
              <a:gd name="connsiteY2" fmla="*/ 0 h 1276189"/>
              <a:gd name="connsiteX3" fmla="*/ 3669234 w 3675640"/>
              <a:gd name="connsiteY3" fmla="*/ 1243594 h 1276189"/>
              <a:gd name="connsiteX4" fmla="*/ 0 w 3675640"/>
              <a:gd name="connsiteY4" fmla="*/ 1276189 h 1276189"/>
              <a:gd name="connsiteX0" fmla="*/ 0 w 3675640"/>
              <a:gd name="connsiteY0" fmla="*/ 1276189 h 1280993"/>
              <a:gd name="connsiteX1" fmla="*/ 3064286 w 3675640"/>
              <a:gd name="connsiteY1" fmla="*/ 101 h 1280993"/>
              <a:gd name="connsiteX2" fmla="*/ 3675640 w 3675640"/>
              <a:gd name="connsiteY2" fmla="*/ 0 h 1280993"/>
              <a:gd name="connsiteX3" fmla="*/ 2526234 w 3675640"/>
              <a:gd name="connsiteY3" fmla="*/ 1280992 h 1280993"/>
              <a:gd name="connsiteX4" fmla="*/ 0 w 3675640"/>
              <a:gd name="connsiteY4" fmla="*/ 1276189 h 1280993"/>
              <a:gd name="connsiteX0" fmla="*/ 0 w 3675640"/>
              <a:gd name="connsiteY0" fmla="*/ 1276189 h 1280991"/>
              <a:gd name="connsiteX1" fmla="*/ 3064286 w 3675640"/>
              <a:gd name="connsiteY1" fmla="*/ 101 h 1280991"/>
              <a:gd name="connsiteX2" fmla="*/ 3675640 w 3675640"/>
              <a:gd name="connsiteY2" fmla="*/ 0 h 1280991"/>
              <a:gd name="connsiteX3" fmla="*/ 2526234 w 3675640"/>
              <a:gd name="connsiteY3" fmla="*/ 1280992 h 1280991"/>
              <a:gd name="connsiteX4" fmla="*/ 0 w 3675640"/>
              <a:gd name="connsiteY4" fmla="*/ 1276189 h 1280991"/>
              <a:gd name="connsiteX0" fmla="*/ 0 w 3675640"/>
              <a:gd name="connsiteY0" fmla="*/ 1276189 h 1300207"/>
              <a:gd name="connsiteX1" fmla="*/ 3064286 w 3675640"/>
              <a:gd name="connsiteY1" fmla="*/ 101 h 1300207"/>
              <a:gd name="connsiteX2" fmla="*/ 3675640 w 3675640"/>
              <a:gd name="connsiteY2" fmla="*/ 0 h 1300207"/>
              <a:gd name="connsiteX3" fmla="*/ 2526234 w 3675640"/>
              <a:gd name="connsiteY3" fmla="*/ 1280992 h 1300207"/>
              <a:gd name="connsiteX4" fmla="*/ 0 w 3675640"/>
              <a:gd name="connsiteY4" fmla="*/ 1276189 h 1300207"/>
              <a:gd name="connsiteX0" fmla="*/ 0 w 3675640"/>
              <a:gd name="connsiteY0" fmla="*/ 1276189 h 1300209"/>
              <a:gd name="connsiteX1" fmla="*/ 3064286 w 3675640"/>
              <a:gd name="connsiteY1" fmla="*/ 101 h 1300209"/>
              <a:gd name="connsiteX2" fmla="*/ 3675640 w 3675640"/>
              <a:gd name="connsiteY2" fmla="*/ 0 h 1300209"/>
              <a:gd name="connsiteX3" fmla="*/ 2526234 w 3675640"/>
              <a:gd name="connsiteY3" fmla="*/ 1280992 h 1300209"/>
              <a:gd name="connsiteX4" fmla="*/ 0 w 3675640"/>
              <a:gd name="connsiteY4" fmla="*/ 1276189 h 1300209"/>
              <a:gd name="connsiteX0" fmla="*/ 0 w 3675640"/>
              <a:gd name="connsiteY0" fmla="*/ 1276189 h 1300207"/>
              <a:gd name="connsiteX1" fmla="*/ 3064286 w 3675640"/>
              <a:gd name="connsiteY1" fmla="*/ 101 h 1300207"/>
              <a:gd name="connsiteX2" fmla="*/ 3675640 w 3675640"/>
              <a:gd name="connsiteY2" fmla="*/ 0 h 1300207"/>
              <a:gd name="connsiteX3" fmla="*/ 2526234 w 3675640"/>
              <a:gd name="connsiteY3" fmla="*/ 1280992 h 1300207"/>
              <a:gd name="connsiteX4" fmla="*/ 0 w 3675640"/>
              <a:gd name="connsiteY4" fmla="*/ 1276189 h 1300207"/>
              <a:gd name="connsiteX0" fmla="*/ 0 w 3614680"/>
              <a:gd name="connsiteY0" fmla="*/ 1266840 h 1298216"/>
              <a:gd name="connsiteX1" fmla="*/ 3003326 w 3614680"/>
              <a:gd name="connsiteY1" fmla="*/ 101 h 1298216"/>
              <a:gd name="connsiteX2" fmla="*/ 3614680 w 3614680"/>
              <a:gd name="connsiteY2" fmla="*/ 0 h 1298216"/>
              <a:gd name="connsiteX3" fmla="*/ 2465274 w 3614680"/>
              <a:gd name="connsiteY3" fmla="*/ 1280992 h 1298216"/>
              <a:gd name="connsiteX4" fmla="*/ 0 w 3614680"/>
              <a:gd name="connsiteY4" fmla="*/ 1266840 h 1298216"/>
              <a:gd name="connsiteX0" fmla="*/ 0 w 3614680"/>
              <a:gd name="connsiteY0" fmla="*/ 1266840 h 1298218"/>
              <a:gd name="connsiteX1" fmla="*/ 3003326 w 3614680"/>
              <a:gd name="connsiteY1" fmla="*/ 101 h 1298218"/>
              <a:gd name="connsiteX2" fmla="*/ 3614680 w 3614680"/>
              <a:gd name="connsiteY2" fmla="*/ 0 h 1298218"/>
              <a:gd name="connsiteX3" fmla="*/ 2472894 w 3614680"/>
              <a:gd name="connsiteY3" fmla="*/ 1280994 h 1298218"/>
              <a:gd name="connsiteX4" fmla="*/ 0 w 3614680"/>
              <a:gd name="connsiteY4" fmla="*/ 1266840 h 129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4680" h="1298218">
                <a:moveTo>
                  <a:pt x="0" y="1266840"/>
                </a:moveTo>
                <a:lnTo>
                  <a:pt x="3003326" y="101"/>
                </a:lnTo>
                <a:lnTo>
                  <a:pt x="3614680" y="0"/>
                </a:lnTo>
                <a:cubicBezTo>
                  <a:pt x="2428905" y="1304008"/>
                  <a:pt x="3013509" y="668859"/>
                  <a:pt x="2472894" y="1280994"/>
                </a:cubicBezTo>
                <a:cubicBezTo>
                  <a:pt x="1529216" y="1326142"/>
                  <a:pt x="842078" y="1268441"/>
                  <a:pt x="0" y="126684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  <a:tileRect/>
          </a:gradFill>
          <a:ln w="6350" algn="ctr">
            <a:solidFill>
              <a:schemeClr val="bg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6231831" y="1908650"/>
            <a:ext cx="3204157" cy="327315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>
              <a:defRPr>
                <a:latin typeface="Arial" pitchFamily="34" charset="0"/>
                <a:ea typeface="가는각진제목체" pitchFamily="18" charset="-127"/>
                <a:cs typeface="Arial" pitchFamily="34" charset="0"/>
              </a:defRPr>
            </a:lvl1pPr>
          </a:lstStyle>
          <a:p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319694" y="2970783"/>
            <a:ext cx="1531971" cy="2448000"/>
          </a:xfrm>
          <a:prstGeom prst="rect">
            <a:avLst/>
          </a:prstGeom>
          <a:solidFill>
            <a:srgbClr val="E5E6EC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50727" y="3131496"/>
            <a:ext cx="869904" cy="1010235"/>
            <a:chOff x="4710819" y="3418579"/>
            <a:chExt cx="869904" cy="1010235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6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21544" y="4229309"/>
              <a:ext cx="856848" cy="199505"/>
            </a:xfrm>
            <a:prstGeom prst="rect">
              <a:avLst/>
            </a:prstGeom>
            <a:noFill/>
          </p:spPr>
        </p:pic>
        <p:pic>
          <p:nvPicPr>
            <p:cNvPr id="1026" name="Picture 2" descr="뽀로로의 털실나라 Ap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338" y="3418579"/>
              <a:ext cx="753073" cy="753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9" name="직사각형 448"/>
            <p:cNvSpPr/>
            <p:nvPr/>
          </p:nvSpPr>
          <p:spPr bwMode="auto">
            <a:xfrm>
              <a:off x="4764747" y="3418579"/>
              <a:ext cx="754664" cy="753074"/>
            </a:xfrm>
            <a:prstGeom prst="rect">
              <a:avLst/>
            </a:prstGeom>
            <a:noFill/>
            <a:ln w="158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b="1" dirty="0">
                <a:ln w="3175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450" name="직사각형 449"/>
            <p:cNvSpPr/>
            <p:nvPr/>
          </p:nvSpPr>
          <p:spPr bwMode="auto">
            <a:xfrm>
              <a:off x="4710819" y="4229732"/>
              <a:ext cx="869904" cy="192325"/>
            </a:xfrm>
            <a:prstGeom prst="rect">
              <a:avLst/>
            </a:prstGeom>
            <a:noFill/>
            <a:ln w="158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290" name="직사각형 289"/>
          <p:cNvSpPr/>
          <p:nvPr/>
        </p:nvSpPr>
        <p:spPr bwMode="auto">
          <a:xfrm>
            <a:off x="4704655" y="4264132"/>
            <a:ext cx="754664" cy="753074"/>
          </a:xfrm>
          <a:prstGeom prst="rect">
            <a:avLst/>
          </a:prstGeom>
          <a:noFill/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 dirty="0">
              <a:ln w="3175">
                <a:solidFill>
                  <a:schemeClr val="bg1"/>
                </a:solidFill>
              </a:ln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291" name="직사각형 290"/>
          <p:cNvSpPr/>
          <p:nvPr/>
        </p:nvSpPr>
        <p:spPr bwMode="auto">
          <a:xfrm>
            <a:off x="4650727" y="5075285"/>
            <a:ext cx="869904" cy="192325"/>
          </a:xfrm>
          <a:prstGeom prst="rect">
            <a:avLst/>
          </a:prstGeom>
          <a:noFill/>
          <a:ln w="158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9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7" name="그림 36"/>
          <p:cNvPicPr preferRelativeResize="0"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6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3695" y="5095238"/>
            <a:ext cx="853200" cy="165600"/>
          </a:xfrm>
          <a:prstGeom prst="rect">
            <a:avLst/>
          </a:prstGeom>
          <a:noFill/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3676" y="4270902"/>
            <a:ext cx="752400" cy="752400"/>
          </a:xfrm>
          <a:prstGeom prst="rect">
            <a:avLst/>
          </a:prstGeom>
        </p:spPr>
      </p:pic>
      <p:cxnSp>
        <p:nvCxnSpPr>
          <p:cNvPr id="50" name="직선 화살표 연결선 49"/>
          <p:cNvCxnSpPr/>
          <p:nvPr/>
        </p:nvCxnSpPr>
        <p:spPr bwMode="auto">
          <a:xfrm>
            <a:off x="4331720" y="3155621"/>
            <a:ext cx="360000" cy="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stealth"/>
            <a:tailEnd type="stealth"/>
          </a:ln>
          <a:effectLst/>
        </p:spPr>
      </p:cxnSp>
      <p:cxnSp>
        <p:nvCxnSpPr>
          <p:cNvPr id="335" name="직선 화살표 연결선 334"/>
          <p:cNvCxnSpPr/>
          <p:nvPr/>
        </p:nvCxnSpPr>
        <p:spPr bwMode="auto">
          <a:xfrm>
            <a:off x="4330800" y="3954838"/>
            <a:ext cx="302400" cy="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stealth"/>
            <a:tailEnd type="stealth"/>
          </a:ln>
          <a:effectLst/>
        </p:spPr>
      </p:cxnSp>
      <p:cxnSp>
        <p:nvCxnSpPr>
          <p:cNvPr id="342" name="직선 연결선 341"/>
          <p:cNvCxnSpPr/>
          <p:nvPr/>
        </p:nvCxnSpPr>
        <p:spPr bwMode="auto">
          <a:xfrm flipH="1">
            <a:off x="4080438" y="2970783"/>
            <a:ext cx="239256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3" name="직선 연결선 342"/>
          <p:cNvCxnSpPr/>
          <p:nvPr/>
        </p:nvCxnSpPr>
        <p:spPr bwMode="auto">
          <a:xfrm>
            <a:off x="4043020" y="3957353"/>
            <a:ext cx="276674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4" name="직선 연결선 343"/>
          <p:cNvCxnSpPr/>
          <p:nvPr/>
        </p:nvCxnSpPr>
        <p:spPr bwMode="auto">
          <a:xfrm>
            <a:off x="4221921" y="2965755"/>
            <a:ext cx="0" cy="989083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5" name="직선 화살표 연결선 344"/>
          <p:cNvCxnSpPr/>
          <p:nvPr/>
        </p:nvCxnSpPr>
        <p:spPr bwMode="auto">
          <a:xfrm>
            <a:off x="4150342" y="2965755"/>
            <a:ext cx="0" cy="989083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stealth"/>
            <a:tailEnd type="stealth"/>
          </a:ln>
          <a:effectLst/>
        </p:spPr>
      </p:cxnSp>
      <p:cxnSp>
        <p:nvCxnSpPr>
          <p:cNvPr id="354" name="직선 화살표 연결선 353"/>
          <p:cNvCxnSpPr/>
          <p:nvPr/>
        </p:nvCxnSpPr>
        <p:spPr bwMode="auto">
          <a:xfrm>
            <a:off x="4361755" y="2965755"/>
            <a:ext cx="0" cy="165231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round/>
            <a:headEnd type="stealth"/>
            <a:tailEnd type="stealth"/>
          </a:ln>
          <a:effectLst/>
        </p:spPr>
      </p:cxnSp>
      <p:graphicFrame>
        <p:nvGraphicFramePr>
          <p:cNvPr id="363" name="표 3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896534"/>
              </p:ext>
            </p:extLst>
          </p:nvPr>
        </p:nvGraphicFramePr>
        <p:xfrm>
          <a:off x="609600" y="2868641"/>
          <a:ext cx="3070571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518"/>
                <a:gridCol w="1252855"/>
                <a:gridCol w="979198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속성 </a:t>
                      </a:r>
                      <a:r>
                        <a:rPr lang="en-US" altLang="ko-KR" sz="8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ID</a:t>
                      </a:r>
                      <a:endParaRPr lang="ko-KR" altLang="en-US" sz="8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Sample</a:t>
                      </a:r>
                      <a:r>
                        <a:rPr lang="en-US" altLang="ko-KR" sz="8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Value</a:t>
                      </a:r>
                      <a:endParaRPr lang="ko-KR" altLang="en-US" sz="8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설명</a:t>
                      </a:r>
                      <a:endParaRPr lang="ko-KR" altLang="en-US" sz="8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126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DSP_SEQ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해당 </a:t>
                      </a:r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 </a:t>
                      </a:r>
                      <a:r>
                        <a:rPr lang="ko-KR" altLang="en-US" sz="60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노출 </a:t>
                      </a:r>
                      <a:r>
                        <a:rPr lang="ko-KR" altLang="en-US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순서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IMG_POS_X</a:t>
                      </a:r>
                      <a:endParaRPr lang="ko-KR" altLang="en-US" sz="6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50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Image </a:t>
                      </a:r>
                      <a:r>
                        <a:rPr lang="ko-KR" altLang="en-US" sz="600" baseline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의 </a:t>
                      </a:r>
                      <a:r>
                        <a:rPr lang="en-US" altLang="ko-KR" sz="6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x </a:t>
                      </a:r>
                      <a:r>
                        <a:rPr lang="ko-KR" altLang="en-US" sz="600" baseline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좌표 위치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IMG_POS_Y</a:t>
                      </a:r>
                      <a:endParaRPr lang="ko-KR" altLang="en-US" sz="6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25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Image </a:t>
                      </a:r>
                      <a:r>
                        <a:rPr lang="ko-KR" altLang="en-US" sz="600" baseline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의 </a:t>
                      </a:r>
                      <a:r>
                        <a:rPr lang="en-US" altLang="ko-KR" sz="6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y </a:t>
                      </a:r>
                      <a:r>
                        <a:rPr lang="ko-KR" altLang="en-US" sz="600" baseline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좌표 위치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IMG_PATH</a:t>
                      </a:r>
                      <a:endParaRPr lang="ko-KR" altLang="en-US" sz="6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/</a:t>
                      </a:r>
                      <a:r>
                        <a:rPr lang="en-US" altLang="ko-KR" sz="6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appstore</a:t>
                      </a:r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/app/icon/20120511/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Thumb</a:t>
                      </a:r>
                      <a:r>
                        <a:rPr lang="en-US" altLang="ko-KR" sz="6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Image  </a:t>
                      </a:r>
                      <a:r>
                        <a:rPr lang="ko-KR" altLang="en-US" sz="600" baseline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경로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IMG_NM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3_124x124.png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Thumb</a:t>
                      </a:r>
                      <a:r>
                        <a:rPr lang="en-US" altLang="ko-KR" sz="6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Image </a:t>
                      </a:r>
                      <a:r>
                        <a:rPr lang="ko-KR" altLang="en-US" sz="600" baseline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명</a:t>
                      </a:r>
                      <a:endParaRPr lang="ko-KR" altLang="en-US" sz="6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IMG_SIZE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124x124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Thumb</a:t>
                      </a:r>
                      <a:r>
                        <a:rPr lang="en-US" altLang="ko-KR" sz="6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Image  </a:t>
                      </a:r>
                      <a:r>
                        <a:rPr lang="ko-KR" altLang="en-US" sz="600" baseline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해상도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APP_TITL_POS_X</a:t>
                      </a:r>
                      <a:endParaRPr lang="ko-KR" altLang="en-US" sz="6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198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 </a:t>
                      </a:r>
                      <a:r>
                        <a:rPr lang="ko-KR" altLang="en-US" sz="60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제목 </a:t>
                      </a:r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x </a:t>
                      </a:r>
                      <a:r>
                        <a:rPr lang="ko-KR" altLang="en-US" sz="60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좌표 위치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APP_TITL_POS_Y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50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 </a:t>
                      </a:r>
                      <a:r>
                        <a:rPr lang="ko-KR" altLang="en-US" sz="60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제목 </a:t>
                      </a:r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y </a:t>
                      </a:r>
                      <a:r>
                        <a:rPr lang="ko-KR" altLang="en-US" sz="60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좌표 위치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APP_TITL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뽀로로의</a:t>
                      </a:r>
                      <a:r>
                        <a:rPr lang="ko-KR" altLang="en-US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털실나라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 </a:t>
                      </a:r>
                      <a:r>
                        <a:rPr lang="ko-KR" altLang="en-US" sz="60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제목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APP_DESC</a:t>
                      </a:r>
                      <a:endParaRPr lang="ko-KR" altLang="en-US" sz="6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여기도 털실</a:t>
                      </a:r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~ </a:t>
                      </a:r>
                      <a:r>
                        <a:rPr lang="ko-KR" altLang="en-US" sz="60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저기도 털실</a:t>
                      </a:r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~ …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 </a:t>
                      </a:r>
                      <a:r>
                        <a:rPr lang="ko-KR" altLang="en-US" sz="60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설명</a:t>
                      </a:r>
                      <a:endParaRPr lang="ko-KR" altLang="en-US" sz="6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LANG_CD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kor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 Language code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CNTRY_CD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KR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 Service</a:t>
                      </a:r>
                      <a:r>
                        <a:rPr lang="en-US" altLang="ko-KR" sz="600" baseline="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Country Code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6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….</a:t>
                      </a:r>
                      <a:endParaRPr lang="ko-KR" altLang="en-US" sz="6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8" name="그룹 87"/>
          <p:cNvGrpSpPr/>
          <p:nvPr/>
        </p:nvGrpSpPr>
        <p:grpSpPr>
          <a:xfrm>
            <a:off x="3642618" y="3043130"/>
            <a:ext cx="706909" cy="569566"/>
            <a:chOff x="3581658" y="2778970"/>
            <a:chExt cx="706909" cy="569566"/>
          </a:xfrm>
        </p:grpSpPr>
        <p:cxnSp>
          <p:nvCxnSpPr>
            <p:cNvPr id="317" name="직선 화살표 연결선 316"/>
            <p:cNvCxnSpPr/>
            <p:nvPr/>
          </p:nvCxnSpPr>
          <p:spPr bwMode="auto">
            <a:xfrm flipV="1">
              <a:off x="3693223" y="2778970"/>
              <a:ext cx="595344" cy="493366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85" name="꺾인 연결선 384"/>
            <p:cNvCxnSpPr/>
            <p:nvPr/>
          </p:nvCxnSpPr>
          <p:spPr bwMode="auto">
            <a:xfrm>
              <a:off x="3581658" y="3196136"/>
              <a:ext cx="12700" cy="152400"/>
            </a:xfrm>
            <a:prstGeom prst="bentConnector3">
              <a:avLst>
                <a:gd name="adj1" fmla="val 871961"/>
              </a:avLst>
            </a:prstGeom>
            <a:ln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89" name="그룹 388"/>
          <p:cNvGrpSpPr/>
          <p:nvPr/>
        </p:nvGrpSpPr>
        <p:grpSpPr>
          <a:xfrm>
            <a:off x="3635302" y="3508033"/>
            <a:ext cx="1070944" cy="470540"/>
            <a:chOff x="3581658" y="2877996"/>
            <a:chExt cx="1070944" cy="470540"/>
          </a:xfrm>
        </p:grpSpPr>
        <p:cxnSp>
          <p:nvCxnSpPr>
            <p:cNvPr id="390" name="직선 화살표 연결선 389"/>
            <p:cNvCxnSpPr>
              <a:endCxn id="1026" idx="1"/>
            </p:cNvCxnSpPr>
            <p:nvPr/>
          </p:nvCxnSpPr>
          <p:spPr bwMode="auto">
            <a:xfrm flipV="1">
              <a:off x="3699421" y="2877996"/>
              <a:ext cx="953181" cy="376537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1" name="꺾인 연결선 390"/>
            <p:cNvCxnSpPr/>
            <p:nvPr/>
          </p:nvCxnSpPr>
          <p:spPr bwMode="auto">
            <a:xfrm>
              <a:off x="3581658" y="3196136"/>
              <a:ext cx="12700" cy="152400"/>
            </a:xfrm>
            <a:prstGeom prst="bentConnector3">
              <a:avLst>
                <a:gd name="adj1" fmla="val 871961"/>
              </a:avLst>
            </a:prstGeom>
            <a:ln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93" name="그룹 392"/>
          <p:cNvGrpSpPr/>
          <p:nvPr/>
        </p:nvGrpSpPr>
        <p:grpSpPr>
          <a:xfrm>
            <a:off x="3641500" y="3942226"/>
            <a:ext cx="695194" cy="550828"/>
            <a:chOff x="3581658" y="2797708"/>
            <a:chExt cx="695194" cy="550828"/>
          </a:xfrm>
        </p:grpSpPr>
        <p:cxnSp>
          <p:nvCxnSpPr>
            <p:cNvPr id="394" name="직선 화살표 연결선 393"/>
            <p:cNvCxnSpPr/>
            <p:nvPr/>
          </p:nvCxnSpPr>
          <p:spPr bwMode="auto">
            <a:xfrm flipV="1">
              <a:off x="3693223" y="2797708"/>
              <a:ext cx="583629" cy="474628"/>
            </a:xfrm>
            <a:prstGeom prst="straightConnector1">
              <a:avLst/>
            </a:prstGeom>
            <a:noFill/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5" name="꺾인 연결선 394"/>
            <p:cNvCxnSpPr/>
            <p:nvPr/>
          </p:nvCxnSpPr>
          <p:spPr bwMode="auto">
            <a:xfrm>
              <a:off x="3581658" y="3196136"/>
              <a:ext cx="12700" cy="152400"/>
            </a:xfrm>
            <a:prstGeom prst="bentConnector3">
              <a:avLst>
                <a:gd name="adj1" fmla="val 871961"/>
              </a:avLst>
            </a:prstGeom>
            <a:ln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397" name="직선 화살표 연결선 396"/>
          <p:cNvCxnSpPr>
            <a:endCxn id="450" idx="1"/>
          </p:cNvCxnSpPr>
          <p:nvPr/>
        </p:nvCxnSpPr>
        <p:spPr bwMode="auto">
          <a:xfrm flipV="1">
            <a:off x="3654200" y="4038812"/>
            <a:ext cx="996527" cy="651631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6299725" y="1995527"/>
            <a:ext cx="3022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App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GUI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가이드에 맞게 생성된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Background Image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기반으로 </a:t>
            </a:r>
            <a:r>
              <a:rPr lang="ko-KR" altLang="en-US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유형별</a:t>
            </a:r>
            <a:r>
              <a:rPr lang="en-US" altLang="ko-KR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</a:t>
            </a: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기본 구성은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속성으로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구성되며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Template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은 국가별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언어별 조건에 상관없이 적용</a:t>
            </a: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속성은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국가별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언어별 정보가 포함되며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화면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UI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구성에 필요한 정보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(ID, Title, Description, Thumbnail Image, Image Map Position, …)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구성</a:t>
            </a: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Thumb Image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Link Hover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효과는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mouse-over Image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Layer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처리로 지원</a:t>
            </a: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endParaRPr lang="ko-KR" altLang="en-US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" name="직각 삼각형 2"/>
          <p:cNvSpPr/>
          <p:nvPr/>
        </p:nvSpPr>
        <p:spPr bwMode="auto">
          <a:xfrm>
            <a:off x="3623751" y="1838960"/>
            <a:ext cx="2228409" cy="1135041"/>
          </a:xfrm>
          <a:custGeom>
            <a:avLst/>
            <a:gdLst>
              <a:gd name="connsiteX0" fmla="*/ 0 w 1462599"/>
              <a:gd name="connsiteY0" fmla="*/ 795951 h 795951"/>
              <a:gd name="connsiteX1" fmla="*/ 0 w 1462599"/>
              <a:gd name="connsiteY1" fmla="*/ 0 h 795951"/>
              <a:gd name="connsiteX2" fmla="*/ 1462599 w 1462599"/>
              <a:gd name="connsiteY2" fmla="*/ 795951 h 795951"/>
              <a:gd name="connsiteX3" fmla="*/ 0 w 1462599"/>
              <a:gd name="connsiteY3" fmla="*/ 795951 h 795951"/>
              <a:gd name="connsiteX0" fmla="*/ 609600 w 2072199"/>
              <a:gd name="connsiteY0" fmla="*/ 902631 h 902631"/>
              <a:gd name="connsiteX1" fmla="*/ 0 w 2072199"/>
              <a:gd name="connsiteY1" fmla="*/ 0 h 902631"/>
              <a:gd name="connsiteX2" fmla="*/ 2072199 w 2072199"/>
              <a:gd name="connsiteY2" fmla="*/ 902631 h 902631"/>
              <a:gd name="connsiteX3" fmla="*/ 609600 w 2072199"/>
              <a:gd name="connsiteY3" fmla="*/ 902631 h 902631"/>
              <a:gd name="connsiteX0" fmla="*/ 701040 w 2072199"/>
              <a:gd name="connsiteY0" fmla="*/ 1150281 h 1150281"/>
              <a:gd name="connsiteX1" fmla="*/ 0 w 2072199"/>
              <a:gd name="connsiteY1" fmla="*/ 0 h 1150281"/>
              <a:gd name="connsiteX2" fmla="*/ 2072199 w 2072199"/>
              <a:gd name="connsiteY2" fmla="*/ 902631 h 1150281"/>
              <a:gd name="connsiteX3" fmla="*/ 701040 w 2072199"/>
              <a:gd name="connsiteY3" fmla="*/ 1150281 h 1150281"/>
              <a:gd name="connsiteX0" fmla="*/ 701040 w 2239839"/>
              <a:gd name="connsiteY0" fmla="*/ 1150281 h 1150281"/>
              <a:gd name="connsiteX1" fmla="*/ 0 w 2239839"/>
              <a:gd name="connsiteY1" fmla="*/ 0 h 1150281"/>
              <a:gd name="connsiteX2" fmla="*/ 2239839 w 2239839"/>
              <a:gd name="connsiteY2" fmla="*/ 1142661 h 1150281"/>
              <a:gd name="connsiteX3" fmla="*/ 701040 w 2239839"/>
              <a:gd name="connsiteY3" fmla="*/ 1150281 h 1150281"/>
              <a:gd name="connsiteX0" fmla="*/ 689610 w 2228409"/>
              <a:gd name="connsiteY0" fmla="*/ 1135041 h 1135041"/>
              <a:gd name="connsiteX1" fmla="*/ 0 w 2228409"/>
              <a:gd name="connsiteY1" fmla="*/ 0 h 1135041"/>
              <a:gd name="connsiteX2" fmla="*/ 2228409 w 2228409"/>
              <a:gd name="connsiteY2" fmla="*/ 1127421 h 1135041"/>
              <a:gd name="connsiteX3" fmla="*/ 689610 w 2228409"/>
              <a:gd name="connsiteY3" fmla="*/ 1135041 h 113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409" h="1135041">
                <a:moveTo>
                  <a:pt x="689610" y="1135041"/>
                </a:moveTo>
                <a:lnTo>
                  <a:pt x="0" y="0"/>
                </a:lnTo>
                <a:lnTo>
                  <a:pt x="2228409" y="1127421"/>
                </a:lnTo>
                <a:lnTo>
                  <a:pt x="689610" y="1135041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0"/>
            <a:tileRect/>
          </a:gradFill>
          <a:ln w="6350" algn="ctr">
            <a:solidFill>
              <a:schemeClr val="bg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16" name="AutoShape 11"/>
          <p:cNvSpPr>
            <a:spLocks noChangeArrowheads="1"/>
          </p:cNvSpPr>
          <p:nvPr/>
        </p:nvSpPr>
        <p:spPr bwMode="auto">
          <a:xfrm>
            <a:off x="468088" y="1529160"/>
            <a:ext cx="5516152" cy="4198662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9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이미지의 생성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Template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1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126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이미지의 생성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Template</a:t>
            </a:r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1110" y="1806749"/>
            <a:ext cx="3563620" cy="410845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그림 5"/>
          <p:cNvPicPr/>
          <p:nvPr/>
        </p:nvPicPr>
        <p:blipFill>
          <a:blip r:embed="rId3"/>
          <a:stretch>
            <a:fillRect/>
          </a:stretch>
        </p:blipFill>
        <p:spPr>
          <a:xfrm>
            <a:off x="3092680" y="3094529"/>
            <a:ext cx="3025458" cy="317754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690" y="1785736"/>
            <a:ext cx="1162050" cy="1143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566" y="1866323"/>
            <a:ext cx="1836312" cy="4430956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350865"/>
          </a:xfrm>
        </p:spPr>
        <p:txBody>
          <a:bodyPr/>
          <a:lstStyle/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관련 타 사이트 적용 사례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(Text + Image Type)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525408" y="1866323"/>
            <a:ext cx="939339" cy="490913"/>
          </a:xfrm>
          <a:prstGeom prst="rect">
            <a:avLst/>
          </a:prstGeom>
          <a:noFill/>
          <a:ln w="28575" algn="ctr">
            <a:solidFill>
              <a:schemeClr val="accent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4511552" y="2367859"/>
            <a:ext cx="939339" cy="490913"/>
          </a:xfrm>
          <a:prstGeom prst="rect">
            <a:avLst/>
          </a:prstGeom>
          <a:noFill/>
          <a:ln w="28575" algn="ctr">
            <a:solidFill>
              <a:srgbClr val="00B05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433155" y="5228704"/>
            <a:ext cx="2467495" cy="174567"/>
          </a:xfrm>
          <a:prstGeom prst="roundRect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7264422" y="2078182"/>
            <a:ext cx="1912711" cy="1787237"/>
          </a:xfrm>
          <a:prstGeom prst="roundRect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7205753" y="3907234"/>
            <a:ext cx="1929819" cy="2007965"/>
          </a:xfrm>
          <a:prstGeom prst="roundRect">
            <a:avLst>
              <a:gd name="adj" fmla="val 10206"/>
            </a:avLst>
          </a:prstGeom>
          <a:noFill/>
          <a:ln w="12700" algn="ctr">
            <a:solidFill>
              <a:srgbClr val="00B05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3430385" y="4743797"/>
            <a:ext cx="2467495" cy="174567"/>
          </a:xfrm>
          <a:prstGeom prst="roundRect">
            <a:avLst/>
          </a:prstGeom>
          <a:noFill/>
          <a:ln w="12700" algn="ctr">
            <a:solidFill>
              <a:srgbClr val="0000FF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3433155" y="5469774"/>
            <a:ext cx="2467495" cy="174567"/>
          </a:xfrm>
          <a:prstGeom prst="roundRect">
            <a:avLst/>
          </a:prstGeom>
          <a:noFill/>
          <a:ln w="12700" algn="ctr">
            <a:solidFill>
              <a:srgbClr val="FF00FF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3444240" y="5705304"/>
            <a:ext cx="2467495" cy="174567"/>
          </a:xfrm>
          <a:prstGeom prst="roundRect">
            <a:avLst/>
          </a:prstGeom>
          <a:noFill/>
          <a:ln w="12700" algn="ctr">
            <a:solidFill>
              <a:srgbClr val="FF00FF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1" name="모서리가 둥근 직사각형 20"/>
          <p:cNvSpPr/>
          <p:nvPr/>
        </p:nvSpPr>
        <p:spPr bwMode="auto">
          <a:xfrm>
            <a:off x="7272253" y="1866323"/>
            <a:ext cx="1863319" cy="211857"/>
          </a:xfrm>
          <a:prstGeom prst="roundRect">
            <a:avLst/>
          </a:prstGeom>
          <a:noFill/>
          <a:ln w="12700" algn="ctr">
            <a:solidFill>
              <a:srgbClr val="0000FF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3435925" y="4990404"/>
            <a:ext cx="2467495" cy="174567"/>
          </a:xfrm>
          <a:prstGeom prst="roundRect">
            <a:avLst/>
          </a:prstGeom>
          <a:noFill/>
          <a:ln w="12700" algn="ctr">
            <a:solidFill>
              <a:srgbClr val="00B05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7230689" y="6134793"/>
            <a:ext cx="1929819" cy="155424"/>
          </a:xfrm>
          <a:prstGeom prst="roundRect">
            <a:avLst/>
          </a:prstGeom>
          <a:noFill/>
          <a:ln w="12700" algn="ctr">
            <a:solidFill>
              <a:srgbClr val="FF00FF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5" name="Rectangle 130"/>
          <p:cNvSpPr>
            <a:spLocks noChangeArrowheads="1"/>
          </p:cNvSpPr>
          <p:nvPr/>
        </p:nvSpPr>
        <p:spPr bwMode="auto">
          <a:xfrm>
            <a:off x="465512" y="1529542"/>
            <a:ext cx="5868785" cy="4921134"/>
          </a:xfrm>
          <a:prstGeom prst="rect">
            <a:avLst/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/>
          <a:p>
            <a:endParaRPr lang="en-US" sz="1200" ker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599729" y="1380782"/>
            <a:ext cx="1578336" cy="3035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관리자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UI</a:t>
            </a:r>
            <a:endParaRPr lang="ko-KR" altLang="en-US" sz="14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29" name="Rectangle 130"/>
          <p:cNvSpPr>
            <a:spLocks noChangeArrowheads="1"/>
          </p:cNvSpPr>
          <p:nvPr/>
        </p:nvSpPr>
        <p:spPr bwMode="auto">
          <a:xfrm>
            <a:off x="6999316" y="1532311"/>
            <a:ext cx="2388514" cy="4921134"/>
          </a:xfrm>
          <a:prstGeom prst="rect">
            <a:avLst/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/>
          <a:p>
            <a:endParaRPr lang="en-US" sz="1200" ker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7414744" y="1377743"/>
            <a:ext cx="1578336" cy="30359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>
              <a:defRPr/>
            </a:pPr>
            <a:r>
              <a:rPr lang="ko-KR" altLang="en-US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서비스</a:t>
            </a:r>
            <a:r>
              <a:rPr lang="ko-KR" altLang="en-US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UI</a:t>
            </a:r>
            <a:endParaRPr lang="ko-KR" altLang="en-US" sz="14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cxnSp>
        <p:nvCxnSpPr>
          <p:cNvPr id="38" name="꺾인 연결선 37"/>
          <p:cNvCxnSpPr>
            <a:stCxn id="13" idx="3"/>
            <a:endCxn id="14" idx="1"/>
          </p:cNvCxnSpPr>
          <p:nvPr/>
        </p:nvCxnSpPr>
        <p:spPr bwMode="auto">
          <a:xfrm flipV="1">
            <a:off x="5900650" y="2971801"/>
            <a:ext cx="1363772" cy="2344187"/>
          </a:xfrm>
          <a:prstGeom prst="bentConnector3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꺾인 연결선 39"/>
          <p:cNvCxnSpPr>
            <a:stCxn id="22" idx="3"/>
            <a:endCxn id="16" idx="1"/>
          </p:cNvCxnSpPr>
          <p:nvPr/>
        </p:nvCxnSpPr>
        <p:spPr bwMode="auto">
          <a:xfrm flipV="1">
            <a:off x="5903420" y="4911217"/>
            <a:ext cx="1302333" cy="166471"/>
          </a:xfrm>
          <a:prstGeom prst="bentConnector3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꺾인 연결선 41"/>
          <p:cNvCxnSpPr>
            <a:stCxn id="18" idx="3"/>
            <a:endCxn id="23" idx="1"/>
          </p:cNvCxnSpPr>
          <p:nvPr/>
        </p:nvCxnSpPr>
        <p:spPr bwMode="auto">
          <a:xfrm>
            <a:off x="5900650" y="5557058"/>
            <a:ext cx="1330039" cy="655447"/>
          </a:xfrm>
          <a:prstGeom prst="bentConnector3">
            <a:avLst/>
          </a:prstGeom>
          <a:noFill/>
          <a:ln w="28575" cap="flat" cmpd="sng" algn="ctr">
            <a:solidFill>
              <a:srgbClr val="FF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꺾인 연결선 45"/>
          <p:cNvCxnSpPr>
            <a:stCxn id="17" idx="3"/>
            <a:endCxn id="21" idx="1"/>
          </p:cNvCxnSpPr>
          <p:nvPr/>
        </p:nvCxnSpPr>
        <p:spPr bwMode="auto">
          <a:xfrm flipV="1">
            <a:off x="5897880" y="1972252"/>
            <a:ext cx="1374373" cy="2858829"/>
          </a:xfrm>
          <a:prstGeom prst="bentConnector3">
            <a:avLst>
              <a:gd name="adj1" fmla="val 4213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9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31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609398"/>
          </a:xfrm>
        </p:spPr>
        <p:txBody>
          <a:bodyPr/>
          <a:lstStyle/>
          <a:p>
            <a:pPr marL="0" indent="0"/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생성은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Meta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속성과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조회한 </a:t>
            </a:r>
            <a:r>
              <a:rPr lang="ko-KR" altLang="en-US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컨텐츠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</a:t>
            </a:r>
            <a:r>
              <a:rPr lang="ko-KR" altLang="en-US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매핑으로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구성된 정보를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Library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통해 생성합니다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79" name="그룹 178"/>
          <p:cNvGrpSpPr/>
          <p:nvPr/>
        </p:nvGrpSpPr>
        <p:grpSpPr>
          <a:xfrm>
            <a:off x="2390197" y="2276203"/>
            <a:ext cx="1967504" cy="970494"/>
            <a:chOff x="5744098" y="4011774"/>
            <a:chExt cx="3533775" cy="1743075"/>
          </a:xfrm>
        </p:grpSpPr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4098" y="4011774"/>
              <a:ext cx="3533775" cy="1743075"/>
            </a:xfrm>
            <a:prstGeom prst="rect">
              <a:avLst/>
            </a:prstGeom>
          </p:spPr>
        </p:pic>
        <p:grpSp>
          <p:nvGrpSpPr>
            <p:cNvPr id="182" name="그룹 181"/>
            <p:cNvGrpSpPr/>
            <p:nvPr/>
          </p:nvGrpSpPr>
          <p:grpSpPr>
            <a:xfrm>
              <a:off x="5956277" y="4181947"/>
              <a:ext cx="293660" cy="1488060"/>
              <a:chOff x="5956277" y="4181947"/>
              <a:chExt cx="293660" cy="1488060"/>
            </a:xfrm>
          </p:grpSpPr>
          <p:grpSp>
            <p:nvGrpSpPr>
              <p:cNvPr id="243" name="그룹 242"/>
              <p:cNvGrpSpPr/>
              <p:nvPr/>
            </p:nvGrpSpPr>
            <p:grpSpPr>
              <a:xfrm>
                <a:off x="5956277" y="4181947"/>
                <a:ext cx="293660" cy="399952"/>
                <a:chOff x="5864331" y="4156342"/>
                <a:chExt cx="293660" cy="399952"/>
              </a:xfrm>
            </p:grpSpPr>
            <p:sp>
              <p:nvSpPr>
                <p:cNvPr id="250" name="직사각형 249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1" name="직사각형 250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44" name="그룹 243"/>
              <p:cNvGrpSpPr/>
              <p:nvPr/>
            </p:nvGrpSpPr>
            <p:grpSpPr>
              <a:xfrm>
                <a:off x="5956277" y="4726001"/>
                <a:ext cx="293660" cy="399952"/>
                <a:chOff x="5864331" y="4156342"/>
                <a:chExt cx="293660" cy="399952"/>
              </a:xfrm>
            </p:grpSpPr>
            <p:sp>
              <p:nvSpPr>
                <p:cNvPr id="248" name="직사각형 247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49" name="직사각형 248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45" name="그룹 244"/>
              <p:cNvGrpSpPr/>
              <p:nvPr/>
            </p:nvGrpSpPr>
            <p:grpSpPr>
              <a:xfrm>
                <a:off x="5956277" y="5270055"/>
                <a:ext cx="293660" cy="399952"/>
                <a:chOff x="5864331" y="4156342"/>
                <a:chExt cx="293660" cy="399952"/>
              </a:xfrm>
            </p:grpSpPr>
            <p:sp>
              <p:nvSpPr>
                <p:cNvPr id="246" name="직사각형 245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47" name="직사각형 246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grpSp>
          <p:nvGrpSpPr>
            <p:cNvPr id="183" name="그룹 182"/>
            <p:cNvGrpSpPr/>
            <p:nvPr/>
          </p:nvGrpSpPr>
          <p:grpSpPr>
            <a:xfrm>
              <a:off x="6430528" y="4181947"/>
              <a:ext cx="293660" cy="1488060"/>
              <a:chOff x="5956277" y="4181947"/>
              <a:chExt cx="293660" cy="1488060"/>
            </a:xfrm>
          </p:grpSpPr>
          <p:grpSp>
            <p:nvGrpSpPr>
              <p:cNvPr id="234" name="그룹 233"/>
              <p:cNvGrpSpPr/>
              <p:nvPr/>
            </p:nvGrpSpPr>
            <p:grpSpPr>
              <a:xfrm>
                <a:off x="5956277" y="4181947"/>
                <a:ext cx="293660" cy="399952"/>
                <a:chOff x="5864331" y="4156342"/>
                <a:chExt cx="293660" cy="399952"/>
              </a:xfrm>
            </p:grpSpPr>
            <p:sp>
              <p:nvSpPr>
                <p:cNvPr id="241" name="직사각형 240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42" name="직사각형 241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35" name="그룹 234"/>
              <p:cNvGrpSpPr/>
              <p:nvPr/>
            </p:nvGrpSpPr>
            <p:grpSpPr>
              <a:xfrm>
                <a:off x="5956277" y="4726001"/>
                <a:ext cx="293660" cy="399952"/>
                <a:chOff x="5864331" y="4156342"/>
                <a:chExt cx="293660" cy="399952"/>
              </a:xfrm>
            </p:grpSpPr>
            <p:sp>
              <p:nvSpPr>
                <p:cNvPr id="239" name="직사각형 238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36" name="그룹 235"/>
              <p:cNvGrpSpPr/>
              <p:nvPr/>
            </p:nvGrpSpPr>
            <p:grpSpPr>
              <a:xfrm>
                <a:off x="5956277" y="5270055"/>
                <a:ext cx="293660" cy="399952"/>
                <a:chOff x="5864331" y="4156342"/>
                <a:chExt cx="293660" cy="399952"/>
              </a:xfrm>
            </p:grpSpPr>
            <p:sp>
              <p:nvSpPr>
                <p:cNvPr id="237" name="직사각형 236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grpSp>
          <p:nvGrpSpPr>
            <p:cNvPr id="184" name="그룹 183"/>
            <p:cNvGrpSpPr/>
            <p:nvPr/>
          </p:nvGrpSpPr>
          <p:grpSpPr>
            <a:xfrm>
              <a:off x="6904779" y="4181947"/>
              <a:ext cx="293660" cy="1488060"/>
              <a:chOff x="5956277" y="4181947"/>
              <a:chExt cx="293660" cy="1488060"/>
            </a:xfrm>
          </p:grpSpPr>
          <p:grpSp>
            <p:nvGrpSpPr>
              <p:cNvPr id="225" name="그룹 224"/>
              <p:cNvGrpSpPr/>
              <p:nvPr/>
            </p:nvGrpSpPr>
            <p:grpSpPr>
              <a:xfrm>
                <a:off x="5956277" y="4181947"/>
                <a:ext cx="293660" cy="399952"/>
                <a:chOff x="5864331" y="4156342"/>
                <a:chExt cx="293660" cy="399952"/>
              </a:xfrm>
            </p:grpSpPr>
            <p:sp>
              <p:nvSpPr>
                <p:cNvPr id="232" name="직사각형 231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26" name="그룹 225"/>
              <p:cNvGrpSpPr/>
              <p:nvPr/>
            </p:nvGrpSpPr>
            <p:grpSpPr>
              <a:xfrm>
                <a:off x="5956277" y="4726001"/>
                <a:ext cx="293660" cy="399952"/>
                <a:chOff x="5864331" y="4156342"/>
                <a:chExt cx="293660" cy="399952"/>
              </a:xfrm>
            </p:grpSpPr>
            <p:sp>
              <p:nvSpPr>
                <p:cNvPr id="230" name="직사각형 229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27" name="그룹 226"/>
              <p:cNvGrpSpPr/>
              <p:nvPr/>
            </p:nvGrpSpPr>
            <p:grpSpPr>
              <a:xfrm>
                <a:off x="5956277" y="5270055"/>
                <a:ext cx="293660" cy="399952"/>
                <a:chOff x="5864331" y="4156342"/>
                <a:chExt cx="293660" cy="399952"/>
              </a:xfrm>
            </p:grpSpPr>
            <p:sp>
              <p:nvSpPr>
                <p:cNvPr id="228" name="직사각형 227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grpSp>
          <p:nvGrpSpPr>
            <p:cNvPr id="185" name="그룹 184"/>
            <p:cNvGrpSpPr/>
            <p:nvPr/>
          </p:nvGrpSpPr>
          <p:grpSpPr>
            <a:xfrm>
              <a:off x="7379030" y="4181947"/>
              <a:ext cx="293660" cy="1488060"/>
              <a:chOff x="5956277" y="4181947"/>
              <a:chExt cx="293660" cy="1488060"/>
            </a:xfrm>
          </p:grpSpPr>
          <p:grpSp>
            <p:nvGrpSpPr>
              <p:cNvPr id="216" name="그룹 215"/>
              <p:cNvGrpSpPr/>
              <p:nvPr/>
            </p:nvGrpSpPr>
            <p:grpSpPr>
              <a:xfrm>
                <a:off x="5956277" y="4181947"/>
                <a:ext cx="293660" cy="399952"/>
                <a:chOff x="5864331" y="4156342"/>
                <a:chExt cx="293660" cy="399952"/>
              </a:xfrm>
            </p:grpSpPr>
            <p:sp>
              <p:nvSpPr>
                <p:cNvPr id="223" name="직사각형 222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17" name="그룹 216"/>
              <p:cNvGrpSpPr/>
              <p:nvPr/>
            </p:nvGrpSpPr>
            <p:grpSpPr>
              <a:xfrm>
                <a:off x="5956277" y="4726001"/>
                <a:ext cx="293660" cy="399952"/>
                <a:chOff x="5864331" y="4156342"/>
                <a:chExt cx="293660" cy="399952"/>
              </a:xfrm>
            </p:grpSpPr>
            <p:sp>
              <p:nvSpPr>
                <p:cNvPr id="221" name="직사각형 220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18" name="그룹 217"/>
              <p:cNvGrpSpPr/>
              <p:nvPr/>
            </p:nvGrpSpPr>
            <p:grpSpPr>
              <a:xfrm>
                <a:off x="5956277" y="5270055"/>
                <a:ext cx="293660" cy="399952"/>
                <a:chOff x="5864331" y="4156342"/>
                <a:chExt cx="293660" cy="399952"/>
              </a:xfrm>
            </p:grpSpPr>
            <p:sp>
              <p:nvSpPr>
                <p:cNvPr id="219" name="직사각형 218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grpSp>
          <p:nvGrpSpPr>
            <p:cNvPr id="186" name="그룹 185"/>
            <p:cNvGrpSpPr/>
            <p:nvPr/>
          </p:nvGrpSpPr>
          <p:grpSpPr>
            <a:xfrm>
              <a:off x="7853281" y="4181947"/>
              <a:ext cx="293660" cy="1488060"/>
              <a:chOff x="5956277" y="4181947"/>
              <a:chExt cx="293660" cy="1488060"/>
            </a:xfrm>
          </p:grpSpPr>
          <p:grpSp>
            <p:nvGrpSpPr>
              <p:cNvPr id="207" name="그룹 206"/>
              <p:cNvGrpSpPr/>
              <p:nvPr/>
            </p:nvGrpSpPr>
            <p:grpSpPr>
              <a:xfrm>
                <a:off x="5956277" y="4181947"/>
                <a:ext cx="293660" cy="399952"/>
                <a:chOff x="5864331" y="4156342"/>
                <a:chExt cx="293660" cy="399952"/>
              </a:xfrm>
            </p:grpSpPr>
            <p:sp>
              <p:nvSpPr>
                <p:cNvPr id="214" name="직사각형 213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08" name="그룹 207"/>
              <p:cNvGrpSpPr/>
              <p:nvPr/>
            </p:nvGrpSpPr>
            <p:grpSpPr>
              <a:xfrm>
                <a:off x="5956277" y="4726001"/>
                <a:ext cx="293660" cy="399952"/>
                <a:chOff x="5864331" y="4156342"/>
                <a:chExt cx="293660" cy="399952"/>
              </a:xfrm>
            </p:grpSpPr>
            <p:sp>
              <p:nvSpPr>
                <p:cNvPr id="212" name="직사각형 211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09" name="그룹 208"/>
              <p:cNvGrpSpPr/>
              <p:nvPr/>
            </p:nvGrpSpPr>
            <p:grpSpPr>
              <a:xfrm>
                <a:off x="5956277" y="5270055"/>
                <a:ext cx="293660" cy="399952"/>
                <a:chOff x="5864331" y="4156342"/>
                <a:chExt cx="293660" cy="399952"/>
              </a:xfrm>
            </p:grpSpPr>
            <p:sp>
              <p:nvSpPr>
                <p:cNvPr id="210" name="직사각형 209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grpSp>
          <p:nvGrpSpPr>
            <p:cNvPr id="187" name="그룹 186"/>
            <p:cNvGrpSpPr/>
            <p:nvPr/>
          </p:nvGrpSpPr>
          <p:grpSpPr>
            <a:xfrm>
              <a:off x="8327532" y="4181947"/>
              <a:ext cx="293660" cy="1488060"/>
              <a:chOff x="5956277" y="4181947"/>
              <a:chExt cx="293660" cy="1488060"/>
            </a:xfrm>
          </p:grpSpPr>
          <p:grpSp>
            <p:nvGrpSpPr>
              <p:cNvPr id="198" name="그룹 197"/>
              <p:cNvGrpSpPr/>
              <p:nvPr/>
            </p:nvGrpSpPr>
            <p:grpSpPr>
              <a:xfrm>
                <a:off x="5956277" y="4181947"/>
                <a:ext cx="293660" cy="399952"/>
                <a:chOff x="5864331" y="4156342"/>
                <a:chExt cx="293660" cy="399952"/>
              </a:xfrm>
            </p:grpSpPr>
            <p:sp>
              <p:nvSpPr>
                <p:cNvPr id="205" name="직사각형 204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199" name="그룹 198"/>
              <p:cNvGrpSpPr/>
              <p:nvPr/>
            </p:nvGrpSpPr>
            <p:grpSpPr>
              <a:xfrm>
                <a:off x="5956277" y="4726001"/>
                <a:ext cx="293660" cy="399952"/>
                <a:chOff x="5864331" y="4156342"/>
                <a:chExt cx="293660" cy="399952"/>
              </a:xfrm>
            </p:grpSpPr>
            <p:sp>
              <p:nvSpPr>
                <p:cNvPr id="203" name="직사각형 202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200" name="그룹 199"/>
              <p:cNvGrpSpPr/>
              <p:nvPr/>
            </p:nvGrpSpPr>
            <p:grpSpPr>
              <a:xfrm>
                <a:off x="5956277" y="5270055"/>
                <a:ext cx="293660" cy="399952"/>
                <a:chOff x="5864331" y="4156342"/>
                <a:chExt cx="293660" cy="399952"/>
              </a:xfrm>
            </p:grpSpPr>
            <p:sp>
              <p:nvSpPr>
                <p:cNvPr id="201" name="직사각형 200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grpSp>
          <p:nvGrpSpPr>
            <p:cNvPr id="188" name="그룹 187"/>
            <p:cNvGrpSpPr/>
            <p:nvPr/>
          </p:nvGrpSpPr>
          <p:grpSpPr>
            <a:xfrm>
              <a:off x="8801782" y="4181947"/>
              <a:ext cx="293660" cy="1488060"/>
              <a:chOff x="5956277" y="4181947"/>
              <a:chExt cx="293660" cy="1488060"/>
            </a:xfrm>
          </p:grpSpPr>
          <p:grpSp>
            <p:nvGrpSpPr>
              <p:cNvPr id="189" name="그룹 188"/>
              <p:cNvGrpSpPr/>
              <p:nvPr/>
            </p:nvGrpSpPr>
            <p:grpSpPr>
              <a:xfrm>
                <a:off x="5956277" y="4181947"/>
                <a:ext cx="293660" cy="399952"/>
                <a:chOff x="5864331" y="4156342"/>
                <a:chExt cx="293660" cy="399952"/>
              </a:xfrm>
            </p:grpSpPr>
            <p:sp>
              <p:nvSpPr>
                <p:cNvPr id="196" name="직사각형 195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7" name="직사각형 196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190" name="그룹 189"/>
              <p:cNvGrpSpPr/>
              <p:nvPr/>
            </p:nvGrpSpPr>
            <p:grpSpPr>
              <a:xfrm>
                <a:off x="5956277" y="4726001"/>
                <a:ext cx="293660" cy="399952"/>
                <a:chOff x="5864331" y="4156342"/>
                <a:chExt cx="293660" cy="399952"/>
              </a:xfrm>
            </p:grpSpPr>
            <p:sp>
              <p:nvSpPr>
                <p:cNvPr id="194" name="직사각형 193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  <p:grpSp>
            <p:nvGrpSpPr>
              <p:cNvPr id="191" name="그룹 190"/>
              <p:cNvGrpSpPr/>
              <p:nvPr/>
            </p:nvGrpSpPr>
            <p:grpSpPr>
              <a:xfrm>
                <a:off x="5956277" y="5270055"/>
                <a:ext cx="293660" cy="399952"/>
                <a:chOff x="5864331" y="4156342"/>
                <a:chExt cx="293660" cy="399952"/>
              </a:xfrm>
            </p:grpSpPr>
            <p:sp>
              <p:nvSpPr>
                <p:cNvPr id="192" name="직사각형 191"/>
                <p:cNvSpPr/>
                <p:nvPr/>
              </p:nvSpPr>
              <p:spPr bwMode="auto">
                <a:xfrm>
                  <a:off x="5864331" y="4156342"/>
                  <a:ext cx="293660" cy="288889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 bwMode="auto">
                <a:xfrm>
                  <a:off x="5864331" y="4494424"/>
                  <a:ext cx="293660" cy="61870"/>
                </a:xfrm>
                <a:prstGeom prst="rect">
                  <a:avLst/>
                </a:prstGeom>
                <a:solidFill>
                  <a:schemeClr val="bg1"/>
                </a:solidFill>
                <a:ln w="6350" algn="ctr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200" dirty="0">
                    <a:solidFill>
                      <a:prstClr val="white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</p:grpSp>
      <p:sp>
        <p:nvSpPr>
          <p:cNvPr id="180" name="TextBox 179"/>
          <p:cNvSpPr txBox="1"/>
          <p:nvPr/>
        </p:nvSpPr>
        <p:spPr>
          <a:xfrm>
            <a:off x="2330472" y="2060454"/>
            <a:ext cx="798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endParaRPr lang="ko-KR" altLang="en-US" sz="120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53" name="그룹 252"/>
          <p:cNvGrpSpPr/>
          <p:nvPr/>
        </p:nvGrpSpPr>
        <p:grpSpPr>
          <a:xfrm>
            <a:off x="461246" y="5602094"/>
            <a:ext cx="9055662" cy="745865"/>
            <a:chOff x="461246" y="5089889"/>
            <a:chExt cx="9055662" cy="648000"/>
          </a:xfrm>
        </p:grpSpPr>
        <p:sp>
          <p:nvSpPr>
            <p:cNvPr id="254" name="직사각형 253"/>
            <p:cNvSpPr/>
            <p:nvPr/>
          </p:nvSpPr>
          <p:spPr bwMode="auto">
            <a:xfrm>
              <a:off x="461246" y="5089889"/>
              <a:ext cx="938676" cy="64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 algn="ctr">
              <a:solidFill>
                <a:schemeClr val="bg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rPr>
                <a:t>가정사항</a:t>
              </a:r>
              <a:endParaRPr kumimoji="0" lang="ko-KR" altLang="en-US" sz="12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255" name="직사각형 254"/>
            <p:cNvSpPr/>
            <p:nvPr/>
          </p:nvSpPr>
          <p:spPr bwMode="auto">
            <a:xfrm>
              <a:off x="1391830" y="5103099"/>
              <a:ext cx="8125078" cy="633600"/>
            </a:xfrm>
            <a:prstGeom prst="rect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0"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256" name="직사각형 255"/>
            <p:cNvSpPr/>
            <p:nvPr/>
          </p:nvSpPr>
          <p:spPr>
            <a:xfrm>
              <a:off x="1391830" y="5144020"/>
              <a:ext cx="7957910" cy="561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생성 실패 시 </a:t>
              </a: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Retry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는 최대 </a:t>
              </a: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번까지 수행</a:t>
              </a: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생성 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실패 시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Notification Alarm 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전송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(SMS / Email ..)</a:t>
              </a:r>
              <a:endParaRPr lang="en-US" altLang="ko-KR" sz="12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257" name="그림 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26" y="3658881"/>
            <a:ext cx="3383743" cy="179929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6284792" y="1739731"/>
            <a:ext cx="3204157" cy="327315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>
              <a:defRPr>
                <a:latin typeface="Arial" pitchFamily="34" charset="0"/>
                <a:ea typeface="가는각진제목체" pitchFamily="18" charset="-127"/>
                <a:cs typeface="Arial" pitchFamily="34" charset="0"/>
              </a:defRPr>
            </a:lvl1pPr>
          </a:lstStyle>
          <a:p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207169"/>
              </p:ext>
            </p:extLst>
          </p:nvPr>
        </p:nvGraphicFramePr>
        <p:xfrm>
          <a:off x="767297" y="1763364"/>
          <a:ext cx="1450665" cy="1493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583"/>
                <a:gridCol w="757082"/>
              </a:tblGrid>
              <a:tr h="2878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속성 </a:t>
                      </a:r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Sample</a:t>
                      </a:r>
                      <a:r>
                        <a:rPr lang="en-US" altLang="ko-KR" sz="7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Value</a:t>
                      </a:r>
                      <a:endParaRPr lang="ko-KR" altLang="en-US" sz="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150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IMG_POS_X</a:t>
                      </a:r>
                      <a:endParaRPr lang="ko-KR" altLang="en-US" sz="5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50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0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IMG_POS_Y</a:t>
                      </a:r>
                      <a:endParaRPr lang="ko-KR" altLang="en-US" sz="5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25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0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IMG_PATH</a:t>
                      </a:r>
                      <a:endParaRPr lang="ko-KR" altLang="en-US" sz="5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/</a:t>
                      </a:r>
                      <a:r>
                        <a:rPr lang="en-US" altLang="ko-KR" sz="5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appstore</a:t>
                      </a:r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/app/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0736">
                <a:tc>
                  <a:txBody>
                    <a:bodyPr/>
                    <a:lstStyle/>
                    <a:p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IMG_NM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3_124x124.png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0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APP_TITL_POS_X</a:t>
                      </a:r>
                      <a:endParaRPr lang="ko-KR" altLang="en-US" sz="50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198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0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APP_TITL_POS_Y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50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0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APP_TITL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dirty="0" err="1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뽀로로의</a:t>
                      </a:r>
                      <a:r>
                        <a:rPr lang="ko-KR" altLang="en-US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털실나라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50736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500" dirty="0" smtClean="0"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….</a:t>
                      </a:r>
                      <a:endParaRPr lang="ko-KR" altLang="en-US" sz="500" dirty="0"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74535" marR="74535" marT="37268" marB="37268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7" name="AutoShape 11"/>
          <p:cNvSpPr>
            <a:spLocks noChangeArrowheads="1"/>
          </p:cNvSpPr>
          <p:nvPr/>
        </p:nvSpPr>
        <p:spPr bwMode="auto">
          <a:xfrm>
            <a:off x="468088" y="1529160"/>
            <a:ext cx="5516152" cy="3954442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590875" y="2225112"/>
            <a:ext cx="1038990" cy="1032036"/>
            <a:chOff x="-1319767" y="2332020"/>
            <a:chExt cx="1038990" cy="1032036"/>
          </a:xfrm>
        </p:grpSpPr>
        <p:pic>
          <p:nvPicPr>
            <p:cNvPr id="2050" name="Picture 2" descr="MerHigh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19767" y="2332020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뽀로로의 털실나라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9957" y="2332020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블럭회사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4777" y="2332020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ibo’s Laughter Hous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9957" y="268095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uctv.f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4777" y="268095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YuppTV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4777" y="3040056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리얼 아쿠아리움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19767" y="2680958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마스힐스 교회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19767" y="3040056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Landscape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59957" y="3040056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" name="TextBox 107"/>
          <p:cNvSpPr txBox="1"/>
          <p:nvPr/>
        </p:nvSpPr>
        <p:spPr>
          <a:xfrm>
            <a:off x="767297" y="1532134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</a:t>
            </a:r>
            <a:endParaRPr lang="ko-KR" altLang="en-US" sz="120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523511" y="2019814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Contents</a:t>
            </a:r>
            <a:endParaRPr lang="ko-KR" altLang="en-US" sz="120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12" name="직선 화살표 연결선 111"/>
          <p:cNvCxnSpPr>
            <a:endCxn id="250" idx="1"/>
          </p:cNvCxnSpPr>
          <p:nvPr/>
        </p:nvCxnSpPr>
        <p:spPr bwMode="auto">
          <a:xfrm>
            <a:off x="2186894" y="2155502"/>
            <a:ext cx="321438" cy="295871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7" name="직선 화살표 연결선 116"/>
          <p:cNvCxnSpPr>
            <a:stCxn id="2050" idx="1"/>
          </p:cNvCxnSpPr>
          <p:nvPr/>
        </p:nvCxnSpPr>
        <p:spPr bwMode="auto">
          <a:xfrm flipH="1">
            <a:off x="4256128" y="2387112"/>
            <a:ext cx="334747" cy="30267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0" name="직선 화살표 연결선 119"/>
          <p:cNvCxnSpPr>
            <a:endCxn id="247" idx="1"/>
          </p:cNvCxnSpPr>
          <p:nvPr/>
        </p:nvCxnSpPr>
        <p:spPr bwMode="auto">
          <a:xfrm>
            <a:off x="2173423" y="3034710"/>
            <a:ext cx="334909" cy="147526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2" name="직선 화살표 연결선 121"/>
          <p:cNvCxnSpPr>
            <a:endCxn id="249" idx="1"/>
          </p:cNvCxnSpPr>
          <p:nvPr/>
        </p:nvCxnSpPr>
        <p:spPr bwMode="auto">
          <a:xfrm>
            <a:off x="2199616" y="2743600"/>
            <a:ext cx="308716" cy="135723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직선 화살표 연결선 127"/>
          <p:cNvCxnSpPr>
            <a:endCxn id="248" idx="0"/>
          </p:cNvCxnSpPr>
          <p:nvPr/>
        </p:nvCxnSpPr>
        <p:spPr bwMode="auto">
          <a:xfrm>
            <a:off x="2186894" y="2434764"/>
            <a:ext cx="324000" cy="239100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직선 화살표 연결선 129"/>
          <p:cNvCxnSpPr>
            <a:stCxn id="2062" idx="1"/>
          </p:cNvCxnSpPr>
          <p:nvPr/>
        </p:nvCxnSpPr>
        <p:spPr bwMode="auto">
          <a:xfrm flipH="1">
            <a:off x="4240602" y="2736050"/>
            <a:ext cx="350273" cy="22733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1" name="직선 화살표 연결선 130"/>
          <p:cNvCxnSpPr/>
          <p:nvPr/>
        </p:nvCxnSpPr>
        <p:spPr bwMode="auto">
          <a:xfrm flipH="1">
            <a:off x="4256128" y="3028627"/>
            <a:ext cx="334747" cy="30267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2" name="TextBox 171"/>
          <p:cNvSpPr txBox="1"/>
          <p:nvPr/>
        </p:nvSpPr>
        <p:spPr>
          <a:xfrm>
            <a:off x="6279810" y="1798221"/>
            <a:ext cx="330364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제공받은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구성된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1" lang="ko-KR" altLang="en-US" sz="12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속성과 </a:t>
            </a:r>
            <a:r>
              <a:rPr kumimoji="1" lang="ko-KR" altLang="en-US" sz="1200" dirty="0" err="1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</a:t>
            </a:r>
            <a:r>
              <a:rPr kumimoji="1" lang="ko-KR" altLang="en-US" sz="12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핑하여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생성</a:t>
            </a:r>
            <a:endParaRPr kumimoji="1" lang="en-US" altLang="ko-KR" sz="1200" dirty="0" smtClea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1" lang="en-US" altLang="ko-KR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생성은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Background-Image,</a:t>
            </a:r>
            <a:b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Thumbnail-Image, Content Title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합성하여 생성</a:t>
            </a:r>
            <a:endParaRPr kumimoji="1" lang="en-US" altLang="ko-KR" sz="1200" dirty="0" smtClea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1" lang="en-US" altLang="ko-KR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생성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Library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는 다양한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Format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지원하며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Quality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 높은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ImageMagicK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사용</a:t>
            </a:r>
            <a:endParaRPr kumimoji="1" lang="en-US" altLang="ko-KR" sz="1200" dirty="0" smtClea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1"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4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이미지의 생성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Image generation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5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6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오른쪽 중괄호 5"/>
          <p:cNvSpPr/>
          <p:nvPr/>
        </p:nvSpPr>
        <p:spPr bwMode="auto">
          <a:xfrm rot="5400000">
            <a:off x="3067951" y="1037723"/>
            <a:ext cx="261257" cy="4862568"/>
          </a:xfrm>
          <a:prstGeom prst="rightBrace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9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81000" y="130175"/>
            <a:ext cx="9144000" cy="382588"/>
          </a:xfrm>
        </p:spPr>
        <p:txBody>
          <a:bodyPr/>
          <a:lstStyle/>
          <a:p>
            <a:r>
              <a:rPr lang="ko-KR" altLang="en-US" sz="2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  <a:endParaRPr lang="ko-KR" altLang="en-US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236377"/>
              </p:ext>
            </p:extLst>
          </p:nvPr>
        </p:nvGraphicFramePr>
        <p:xfrm>
          <a:off x="3823063" y="1689463"/>
          <a:ext cx="3684109" cy="3773708"/>
        </p:xfrm>
        <a:graphic>
          <a:graphicData uri="http://schemas.openxmlformats.org/drawingml/2006/table">
            <a:tbl>
              <a:tblPr/>
              <a:tblGrid>
                <a:gridCol w="520125"/>
                <a:gridCol w="3163984"/>
              </a:tblGrid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I. 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회사소개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일반사항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사업이력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인력현황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주요사업소개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II.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제안개요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개요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목적 및 범위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III.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기술제안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아키텍처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항목별 구현방안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IV.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추진전략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추진일정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인원계획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1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350865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ImageMagicK, libGD, JAI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비교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116386"/>
              </p:ext>
            </p:extLst>
          </p:nvPr>
        </p:nvGraphicFramePr>
        <p:xfrm>
          <a:off x="530710" y="1315009"/>
          <a:ext cx="8848458" cy="5025343"/>
        </p:xfrm>
        <a:graphic>
          <a:graphicData uri="http://schemas.openxmlformats.org/drawingml/2006/table">
            <a:tbl>
              <a:tblPr/>
              <a:tblGrid>
                <a:gridCol w="1052017"/>
                <a:gridCol w="2498048"/>
                <a:gridCol w="2759270"/>
                <a:gridCol w="2539123"/>
              </a:tblGrid>
              <a:tr h="270791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JAI (Java Advanced Imaging)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libGD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err="1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ImageMagick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165473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 smtClean="0">
                          <a:solidFill>
                            <a:srgbClr val="262626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개요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Oracle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에서 제공하는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Java </a:t>
                      </a:r>
                      <a:b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</a:b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처리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API</a:t>
                      </a: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Pure Java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로 구현</a:t>
                      </a:r>
                      <a:endParaRPr lang="en-US" altLang="ko-KR" sz="12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2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indent="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0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kumimoji="0" lang="ko-KR" altLang="en-US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동적 생성 </a:t>
                      </a: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Open Source Libraray.</a:t>
                      </a: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 </a:t>
                      </a:r>
                      <a:r>
                        <a:rPr kumimoji="0" lang="ko-KR" altLang="en-US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로 작성되어 </a:t>
                      </a: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perl, PHP </a:t>
                      </a:r>
                      <a:r>
                        <a:rPr kumimoji="0" lang="ko-KR" altLang="en-US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등의 언어 지원</a:t>
                      </a:r>
                      <a:endParaRPr kumimoji="0" lang="en-US" altLang="ko-KR" sz="1200" kern="0" baseline="0" noProof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Php </a:t>
                      </a:r>
                      <a:r>
                        <a:rPr kumimoji="0" lang="ko-KR" altLang="en-US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내부 </a:t>
                      </a: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kumimoji="0" lang="ko-KR" altLang="en-US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처리 라이브러리로 사용</a:t>
                      </a:r>
                      <a:endParaRPr kumimoji="0" lang="en-US" altLang="ko-KR" sz="1200" kern="0" baseline="0" noProof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kumimoji="0" lang="ko-KR" altLang="en-US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처리 </a:t>
                      </a: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Open Source</a:t>
                      </a:r>
                      <a:b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</a:br>
                      <a:endParaRPr kumimoji="0" lang="en-US" altLang="ko-KR" sz="1200" kern="0" baseline="0" noProof="1" smtClean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다양한 언어</a:t>
                      </a: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(perl, C, C++,</a:t>
                      </a:r>
                      <a:b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</a:b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Python, PHP, Java) </a:t>
                      </a:r>
                      <a:r>
                        <a:rPr kumimoji="0" lang="ko-KR" altLang="en-US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별 </a:t>
                      </a: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/>
                      </a:r>
                      <a:b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</a:br>
                      <a:r>
                        <a:rPr kumimoji="0" lang="ko-KR" altLang="en-US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인터페이스 모듈 제공</a:t>
                      </a:r>
                      <a:endParaRPr kumimoji="0" lang="en-US" altLang="ko-KR" sz="1200" kern="0" baseline="0" noProof="1" smtClean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5760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200" b="1" i="0" u="none" strike="noStrike" dirty="0" smtClean="0">
                          <a:solidFill>
                            <a:srgbClr val="262626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License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Java Research license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BSD-like license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Apache 2.0 license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5760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 smtClean="0">
                          <a:solidFill>
                            <a:srgbClr val="262626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지원 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262626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BMP, GIF(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decoder only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), </a:t>
                      </a:r>
                      <a:r>
                        <a:rPr lang="en-US" altLang="ko-KR" sz="1200" b="0" i="0" u="none" strike="noStrike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FlashPix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decoder only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), JPEG, PNG, PNM, TIFF, WBMP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PNG, JPEG, GIF, WebP, XPM, BMP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Over 100 format (BMP, DPX, EXR, GIF, JPEG, JPEG-2000, PDF, PNG, Postcript, SVG, TIFF </a:t>
                      </a:r>
                      <a:r>
                        <a:rPr kumimoji="0" lang="ko-KR" altLang="en-US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등</a:t>
                      </a: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200" b="1" i="0" u="none" strike="noStrike" dirty="0" smtClean="0">
                          <a:solidFill>
                            <a:srgbClr val="262626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장단점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빠른 처리 속도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/>
                      </a:r>
                      <a:b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</a:br>
                      <a:endParaRPr lang="en-US" altLang="ko-KR" sz="12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품질 저하</a:t>
                      </a:r>
                      <a:endParaRPr lang="en-US" altLang="ko-KR" sz="1200" b="0" i="0" u="none" strike="noStrike" baseline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imageMagick </a:t>
                      </a:r>
                      <a:r>
                        <a:rPr kumimoji="0" lang="ko-KR" altLang="en-US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비교하여 빠른 처리 속도</a:t>
                      </a: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/>
                      </a:r>
                      <a:b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</a:br>
                      <a:endParaRPr kumimoji="0" lang="en-US" altLang="ko-KR" sz="1200" kern="0" baseline="0" noProof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메모리를 많이 사용 </a:t>
                      </a: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</a:t>
                      </a:r>
                      <a:r>
                        <a:rPr kumimoji="0" lang="ko-KR" altLang="en-US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전체 </a:t>
                      </a: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kumimoji="0" lang="ko-KR" altLang="en-US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를 메모리에 올려서 작업</a:t>
                      </a:r>
                      <a:r>
                        <a:rPr kumimoji="0" lang="en-US" altLang="ko-KR" sz="1200" kern="0" baseline="0" noProof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b="1" u="sng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고품질 </a:t>
                      </a:r>
                      <a:r>
                        <a:rPr kumimoji="0" lang="en-US" altLang="ko-KR" sz="1200" b="1" u="sng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kumimoji="0" lang="ko-KR" altLang="en-US" sz="1200" b="1" u="sng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보장</a:t>
                      </a:r>
                      <a:r>
                        <a:rPr kumimoji="0" lang="en-US" altLang="ko-KR" sz="1200" b="1" u="sng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/>
                      </a:r>
                      <a:br>
                        <a:rPr kumimoji="0" lang="en-US" altLang="ko-KR" sz="1200" b="1" u="sng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</a:br>
                      <a:endParaRPr kumimoji="0" lang="en-US" altLang="ko-KR" sz="1200" b="1" u="sng" kern="0" baseline="0" noProof="1" smtClean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변환시 </a:t>
                      </a: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EXIF </a:t>
                      </a:r>
                      <a:r>
                        <a:rPr kumimoji="0" lang="ko-KR" altLang="en-US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데이터 유지 가능</a:t>
                      </a:r>
                      <a: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/>
                      </a:r>
                      <a:br>
                        <a:rPr kumimoji="0" lang="en-US" altLang="ko-KR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</a:br>
                      <a:endParaRPr kumimoji="0" lang="en-US" altLang="ko-KR" sz="1200" kern="0" baseline="0" noProof="1" smtClean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kern="0" baseline="0" noProof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늦은 처리 속도</a:t>
                      </a:r>
                      <a:endParaRPr kumimoji="0" lang="en-US" altLang="ko-KR" sz="1200" kern="0" baseline="0" noProof="1" smtClean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이미지의 생성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Image library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비교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88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98" y="1813342"/>
            <a:ext cx="4716000" cy="28439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6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609398"/>
          </a:xfrm>
        </p:spPr>
        <p:txBody>
          <a:bodyPr/>
          <a:lstStyle/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Map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파일은 정의된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속성에 </a:t>
            </a:r>
            <a:r>
              <a:rPr lang="ko-KR" altLang="en-US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매핑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되는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컨텐츠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Mata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데이터를 이용하여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링크 정보를 생성합니다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Map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 포맷은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xml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표준안을 준수합니다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55" name="꺾인 연결선 254"/>
          <p:cNvCxnSpPr/>
          <p:nvPr/>
        </p:nvCxnSpPr>
        <p:spPr bwMode="auto">
          <a:xfrm>
            <a:off x="3102914" y="3042124"/>
            <a:ext cx="12700" cy="152400"/>
          </a:xfrm>
          <a:prstGeom prst="bentConnector3">
            <a:avLst>
              <a:gd name="adj1" fmla="val 871961"/>
            </a:avLst>
          </a:prstGeom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8" name="꺾인 연결선 257"/>
          <p:cNvCxnSpPr/>
          <p:nvPr/>
        </p:nvCxnSpPr>
        <p:spPr bwMode="auto">
          <a:xfrm>
            <a:off x="3100797" y="3406262"/>
            <a:ext cx="12700" cy="152400"/>
          </a:xfrm>
          <a:prstGeom prst="bentConnector3">
            <a:avLst>
              <a:gd name="adj1" fmla="val 871961"/>
            </a:avLst>
          </a:prstGeom>
          <a:ln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0" name="TextBox 259"/>
          <p:cNvSpPr txBox="1"/>
          <p:nvPr/>
        </p:nvSpPr>
        <p:spPr>
          <a:xfrm>
            <a:off x="962215" y="1946783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 </a:t>
            </a:r>
            <a:r>
              <a:rPr lang="ko-KR" altLang="en-US" sz="120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속성</a:t>
            </a:r>
            <a:endParaRPr lang="ko-KR" altLang="en-US" sz="120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61" name="그림 2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998" y="4818293"/>
            <a:ext cx="2727800" cy="1450497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262" name="AutoShape 11"/>
          <p:cNvSpPr>
            <a:spLocks noChangeArrowheads="1"/>
          </p:cNvSpPr>
          <p:nvPr/>
        </p:nvSpPr>
        <p:spPr bwMode="auto">
          <a:xfrm>
            <a:off x="458412" y="1560696"/>
            <a:ext cx="8989179" cy="4829308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3992045" y="1562668"/>
            <a:ext cx="1657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Map XML File</a:t>
            </a:r>
            <a:endParaRPr lang="ko-KR" altLang="en-US" sz="120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267" name="표 2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864671"/>
              </p:ext>
            </p:extLst>
          </p:nvPr>
        </p:nvGraphicFramePr>
        <p:xfrm>
          <a:off x="1005149" y="2186610"/>
          <a:ext cx="2113598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518"/>
                <a:gridCol w="127508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속성 </a:t>
                      </a:r>
                      <a:r>
                        <a:rPr lang="en-US" altLang="ko-KR" sz="8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ID</a:t>
                      </a:r>
                      <a:endParaRPr lang="ko-KR" altLang="en-US" sz="8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Sample</a:t>
                      </a:r>
                      <a:r>
                        <a:rPr lang="en-US" altLang="ko-KR" sz="800" baseline="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Value</a:t>
                      </a:r>
                      <a:endParaRPr lang="ko-KR" altLang="en-US" sz="8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1269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DSP_SEQ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APP_TITL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플라잉</a:t>
                      </a:r>
                      <a:r>
                        <a:rPr lang="ko-KR" altLang="en-US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600" dirty="0" err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피그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APP_DESC</a:t>
                      </a:r>
                      <a:endParaRPr lang="ko-KR" altLang="en-US" sz="60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돼지는 날 수 있다</a:t>
                      </a:r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? </a:t>
                      </a:r>
                      <a:r>
                        <a:rPr lang="ko-KR" altLang="en-US" sz="60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없다</a:t>
                      </a:r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?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APP_TITL_POS_X</a:t>
                      </a:r>
                      <a:endParaRPr lang="ko-KR" altLang="en-US" sz="60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198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APP_TITL_POS_Y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50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IMG_POS_X</a:t>
                      </a:r>
                      <a:endParaRPr lang="ko-KR" altLang="en-US" sz="60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50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IMG_POS_Y</a:t>
                      </a:r>
                      <a:endParaRPr lang="ko-KR" altLang="en-US" sz="60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25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APP_ID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3908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60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IMG_NM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3_124x124.png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60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IMG_SIZE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124x124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IMG_PATH</a:t>
                      </a:r>
                      <a:endParaRPr lang="ko-KR" altLang="en-US" sz="60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</a:t>
                      </a:r>
                      <a:r>
                        <a:rPr lang="en-US" altLang="ko-KR" sz="600" dirty="0" err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appstore</a:t>
                      </a:r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/app/icon/20120511/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LANG_CD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 err="1" smtClean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kor</a:t>
                      </a:r>
                      <a:endParaRPr lang="ko-KR" altLang="en-US" sz="6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6" name="직사각형 405"/>
          <p:cNvSpPr/>
          <p:nvPr/>
        </p:nvSpPr>
        <p:spPr bwMode="auto">
          <a:xfrm>
            <a:off x="4132620" y="2124341"/>
            <a:ext cx="4617278" cy="976182"/>
          </a:xfrm>
          <a:prstGeom prst="rect">
            <a:avLst/>
          </a:prstGeom>
          <a:noFill/>
          <a:ln w="19050" algn="ctr">
            <a:solidFill>
              <a:srgbClr val="C00000"/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cxnSp>
        <p:nvCxnSpPr>
          <p:cNvPr id="21" name="꺾인 연결선 20"/>
          <p:cNvCxnSpPr>
            <a:stCxn id="406" idx="3"/>
            <a:endCxn id="407" idx="3"/>
          </p:cNvCxnSpPr>
          <p:nvPr/>
        </p:nvCxnSpPr>
        <p:spPr bwMode="auto">
          <a:xfrm flipH="1">
            <a:off x="5340097" y="2612432"/>
            <a:ext cx="3409801" cy="2425427"/>
          </a:xfrm>
          <a:prstGeom prst="bentConnector3">
            <a:avLst>
              <a:gd name="adj1" fmla="val -6704"/>
            </a:avLst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7" name="직사각형 406"/>
          <p:cNvSpPr/>
          <p:nvPr/>
        </p:nvSpPr>
        <p:spPr bwMode="auto">
          <a:xfrm>
            <a:off x="5051377" y="4820966"/>
            <a:ext cx="288720" cy="433786"/>
          </a:xfrm>
          <a:prstGeom prst="rect">
            <a:avLst/>
          </a:prstGeom>
          <a:noFill/>
          <a:ln w="19050" algn="ctr">
            <a:solidFill>
              <a:schemeClr val="tx2">
                <a:lumMod val="60000"/>
                <a:lumOff val="40000"/>
              </a:schemeClr>
            </a:solidFill>
            <a:prstDash val="sys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cxnSp>
        <p:nvCxnSpPr>
          <p:cNvPr id="24" name="직선 연결선 23"/>
          <p:cNvCxnSpPr/>
          <p:nvPr/>
        </p:nvCxnSpPr>
        <p:spPr bwMode="auto">
          <a:xfrm>
            <a:off x="4381798" y="2377230"/>
            <a:ext cx="381887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꺾인 연결선 26"/>
          <p:cNvCxnSpPr/>
          <p:nvPr/>
        </p:nvCxnSpPr>
        <p:spPr bwMode="auto">
          <a:xfrm flipV="1">
            <a:off x="3113497" y="2484120"/>
            <a:ext cx="2393223" cy="202772"/>
          </a:xfrm>
          <a:prstGeom prst="bentConnector3">
            <a:avLst>
              <a:gd name="adj1" fmla="val 19221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408" name="꺾인 연결선 407"/>
          <p:cNvCxnSpPr/>
          <p:nvPr/>
        </p:nvCxnSpPr>
        <p:spPr bwMode="auto">
          <a:xfrm flipV="1">
            <a:off x="3212362" y="2650233"/>
            <a:ext cx="2924278" cy="481867"/>
          </a:xfrm>
          <a:prstGeom prst="bentConnector3">
            <a:avLst>
              <a:gd name="adj1" fmla="val 15777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409" name="꺾인 연결선 408"/>
          <p:cNvCxnSpPr/>
          <p:nvPr/>
        </p:nvCxnSpPr>
        <p:spPr bwMode="auto">
          <a:xfrm flipV="1">
            <a:off x="3212362" y="2751763"/>
            <a:ext cx="2966131" cy="729718"/>
          </a:xfrm>
          <a:prstGeom prst="bentConnector3">
            <a:avLst>
              <a:gd name="adj1" fmla="val 19344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410" name="꺾인 연결선 409"/>
          <p:cNvCxnSpPr/>
          <p:nvPr/>
        </p:nvCxnSpPr>
        <p:spPr bwMode="auto">
          <a:xfrm flipV="1">
            <a:off x="3113497" y="2918460"/>
            <a:ext cx="5636401" cy="853440"/>
          </a:xfrm>
          <a:prstGeom prst="bentConnector3">
            <a:avLst>
              <a:gd name="adj1" fmla="val 13904"/>
            </a:avLst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이미지의 생성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Image map generation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6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7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7"/>
          <p:cNvSpPr>
            <a:spLocks noChangeAspect="1" noChangeArrowheads="1"/>
          </p:cNvSpPr>
          <p:nvPr/>
        </p:nvSpPr>
        <p:spPr bwMode="gray">
          <a:xfrm>
            <a:off x="5472250" y="1973293"/>
            <a:ext cx="720000" cy="720000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>
            <a:outerShdw sy="50000" rotWithShape="0">
              <a:schemeClr val="tx2">
                <a:lumMod val="75000"/>
                <a:alpha val="50000"/>
              </a:schemeClr>
            </a:outerShdw>
          </a:effectLst>
        </p:spPr>
        <p:txBody>
          <a:bodyPr wrap="none" lIns="80962" tIns="39688" rIns="80962" bIns="39688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관리 항목</a:t>
            </a:r>
            <a:endParaRPr lang="en-US" altLang="ko-KR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gray">
          <a:xfrm>
            <a:off x="6255143" y="1671213"/>
            <a:ext cx="3107341" cy="139632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schemeClr val="tx2">
                <a:lumMod val="60000"/>
                <a:lumOff val="40000"/>
                <a:alpha val="40000"/>
              </a:schemeClr>
            </a:outerShdw>
          </a:effectLst>
          <a:extLst/>
        </p:spPr>
        <p:txBody>
          <a:bodyPr lIns="108000" tIns="108000" rIns="144000" bIns="72000"/>
          <a:lstStyle/>
          <a:p>
            <a:pPr marL="171450" indent="-171450">
              <a:lnSpc>
                <a:spcPct val="95000"/>
              </a:lnSpc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Local Repository </a:t>
            </a:r>
            <a:endParaRPr lang="en-US" altLang="ko-KR" sz="1000" kern="0" noProof="1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55600" indent="-17780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File, Map File</a:t>
            </a:r>
            <a:endParaRPr kumimoji="0" lang="en-US" altLang="ko-KR" sz="1000" kern="0" noProof="1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en-US" altLang="ko-KR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</a:p>
          <a:p>
            <a:pPr marL="355600" indent="-171450">
              <a:lnSpc>
                <a:spcPct val="95000"/>
              </a:lnSpc>
              <a:spcAft>
                <a:spcPct val="400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en-US" altLang="ko-KR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File, Map </a:t>
            </a: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File</a:t>
            </a:r>
            <a:endParaRPr lang="en-US" altLang="ko-KR" sz="1000" kern="0" noProof="1">
              <a:solidFill>
                <a:schemeClr val="bg1">
                  <a:lumMod val="5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lnSpc>
                <a:spcPct val="95000"/>
              </a:lnSpc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lang="en-US" altLang="ko-KR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DataBase</a:t>
            </a:r>
            <a:endParaRPr lang="en-US" altLang="ko-KR" sz="1000" kern="0" noProof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55600" indent="-171450">
              <a:lnSpc>
                <a:spcPct val="95000"/>
              </a:lnSpc>
              <a:spcAft>
                <a:spcPct val="400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Meta </a:t>
            </a:r>
            <a:r>
              <a:rPr lang="en-US" altLang="ko-KR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Data, Image </a:t>
            </a: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</a:t>
            </a:r>
            <a:endParaRPr kumimoji="0" lang="en-US" altLang="ko-KR" sz="1000" kern="0" noProof="1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" name="모서리가 둥근 직사각형 7"/>
          <p:cNvSpPr>
            <a:spLocks noChangeAspect="1" noChangeArrowheads="1"/>
          </p:cNvSpPr>
          <p:nvPr/>
        </p:nvSpPr>
        <p:spPr bwMode="gray">
          <a:xfrm>
            <a:off x="5472250" y="3761670"/>
            <a:ext cx="720000" cy="720000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>
            <a:outerShdw sy="50000" rotWithShape="0">
              <a:schemeClr val="tx2">
                <a:lumMod val="75000"/>
                <a:alpha val="50000"/>
              </a:schemeClr>
            </a:outerShdw>
          </a:effectLst>
        </p:spPr>
        <p:txBody>
          <a:bodyPr wrap="none" lIns="80962" tIns="39688" rIns="80962" bIns="39688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보관 주기</a:t>
            </a:r>
            <a:endParaRPr lang="en-US" altLang="ko-KR" sz="10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&amp;</a:t>
            </a:r>
            <a:endParaRPr lang="en-US" altLang="ko-KR" sz="1000" b="1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Backup</a:t>
            </a:r>
            <a:endParaRPr lang="en-US" altLang="ko-KR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31" name="Rectangle 33"/>
          <p:cNvSpPr>
            <a:spLocks noChangeArrowheads="1"/>
          </p:cNvSpPr>
          <p:nvPr/>
        </p:nvSpPr>
        <p:spPr bwMode="gray">
          <a:xfrm>
            <a:off x="6255143" y="3320858"/>
            <a:ext cx="3107341" cy="188602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schemeClr val="tx2">
                <a:lumMod val="60000"/>
                <a:lumOff val="40000"/>
                <a:alpha val="40000"/>
              </a:schemeClr>
            </a:outerShdw>
          </a:effectLst>
          <a:extLst/>
        </p:spPr>
        <p:txBody>
          <a:bodyPr lIns="108000" tIns="108000" rIns="144000" bIns="72000"/>
          <a:lstStyle/>
          <a:p>
            <a:pPr marL="171450" indent="-171450">
              <a:lnSpc>
                <a:spcPct val="95000"/>
              </a:lnSpc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Local Repository </a:t>
            </a:r>
            <a:endParaRPr lang="en-US" altLang="ko-KR" sz="1000" kern="0" noProof="1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55600" indent="-177800">
              <a:lnSpc>
                <a:spcPct val="95000"/>
              </a:lnSpc>
              <a:spcAft>
                <a:spcPct val="400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배포 이미지가 </a:t>
            </a:r>
            <a:r>
              <a:rPr lang="ko-KR" altLang="en-US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아닌 </a:t>
            </a: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경우 </a:t>
            </a: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개월 보관 후 </a:t>
            </a: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Backup Repository </a:t>
            </a: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</a:t>
            </a:r>
            <a:r>
              <a:rPr lang="ko-KR" altLang="en-US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이동</a:t>
            </a:r>
            <a:endParaRPr lang="en-US" altLang="ko-KR" sz="1000" kern="0" noProof="1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55600" indent="-177800">
              <a:lnSpc>
                <a:spcPct val="95000"/>
              </a:lnSpc>
              <a:spcAft>
                <a:spcPct val="400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Backup </a:t>
            </a: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데이터의 보관 기간은 </a:t>
            </a: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년으로 </a:t>
            </a:r>
            <a:r>
              <a:rPr lang="ko-KR" altLang="en-US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정의</a:t>
            </a:r>
            <a:endParaRPr lang="en-US" altLang="ko-KR" sz="1000" kern="0" noProof="1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lnSpc>
                <a:spcPct val="95000"/>
              </a:lnSpc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</a:p>
          <a:p>
            <a:pPr marL="355600" indent="-171450">
              <a:lnSpc>
                <a:spcPct val="95000"/>
              </a:lnSpc>
              <a:spcAft>
                <a:spcPct val="4000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Local Repository </a:t>
            </a: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동일 파일이 </a:t>
            </a: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Backup Repository </a:t>
            </a: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이동 시점에 삭제 처리</a:t>
            </a:r>
            <a:endParaRPr lang="en-US" altLang="ko-KR" sz="1000" kern="0" noProof="1">
              <a:solidFill>
                <a:schemeClr val="bg1">
                  <a:lumMod val="5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lnSpc>
                <a:spcPct val="95000"/>
              </a:lnSpc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lang="en-US" altLang="ko-KR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DataBase</a:t>
            </a:r>
          </a:p>
          <a:p>
            <a:pPr marL="355600" indent="-171450">
              <a:lnSpc>
                <a:spcPct val="95000"/>
              </a:lnSpc>
              <a:spcAft>
                <a:spcPct val="4000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00" kern="0" noProof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영구 보관</a:t>
            </a:r>
            <a:endParaRPr lang="en-US" altLang="ko-KR" sz="1000" kern="0" noProof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7800">
              <a:lnSpc>
                <a:spcPct val="95000"/>
              </a:lnSpc>
              <a:spcAft>
                <a:spcPct val="40000"/>
              </a:spcAft>
              <a:defRPr/>
            </a:pPr>
            <a:endParaRPr lang="en-US" altLang="ko-KR" sz="1000" kern="0" noProof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4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609398"/>
          </a:xfrm>
        </p:spPr>
        <p:txBody>
          <a:bodyPr/>
          <a:lstStyle/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관리 정책에 따라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Backup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및 삭제 기능을 제공하고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유사시에 대비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Image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복원기능을 제공하여</a:t>
            </a:r>
            <a:endParaRPr lang="en-US" altLang="ko-KR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효율적인 시스템 운영이 가능 하도록 지원합니다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Rectangle 330"/>
          <p:cNvSpPr>
            <a:spLocks noChangeArrowheads="1"/>
          </p:cNvSpPr>
          <p:nvPr/>
        </p:nvSpPr>
        <p:spPr bwMode="auto">
          <a:xfrm>
            <a:off x="5325055" y="1537487"/>
            <a:ext cx="4264007" cy="4796681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4" name="모서리가 둥근 직사각형 7"/>
          <p:cNvSpPr>
            <a:spLocks noChangeAspect="1" noChangeArrowheads="1"/>
          </p:cNvSpPr>
          <p:nvPr/>
        </p:nvSpPr>
        <p:spPr bwMode="gray">
          <a:xfrm>
            <a:off x="5472250" y="5347774"/>
            <a:ext cx="720000" cy="720000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>
            <a:outerShdw sy="50000" rotWithShape="0">
              <a:schemeClr val="tx2">
                <a:alpha val="50000"/>
              </a:schemeClr>
            </a:outerShdw>
          </a:effectLst>
        </p:spPr>
        <p:txBody>
          <a:bodyPr wrap="none" lIns="80962" tIns="39688" rIns="80962" bIns="39688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복원 기능</a:t>
            </a:r>
            <a:endParaRPr lang="en-US" altLang="ko-KR" sz="1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5" name="Rectangle 33"/>
          <p:cNvSpPr>
            <a:spLocks noChangeArrowheads="1"/>
          </p:cNvSpPr>
          <p:nvPr/>
        </p:nvSpPr>
        <p:spPr bwMode="gray">
          <a:xfrm>
            <a:off x="6255143" y="5441118"/>
            <a:ext cx="3107341" cy="64256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schemeClr val="tx2">
                <a:lumMod val="60000"/>
                <a:lumOff val="40000"/>
                <a:alpha val="40000"/>
              </a:schemeClr>
            </a:outerShdw>
          </a:effectLst>
          <a:extLst/>
        </p:spPr>
        <p:txBody>
          <a:bodyPr lIns="108000" tIns="108000" rIns="144000" bIns="72000"/>
          <a:lstStyle/>
          <a:p>
            <a:pPr marL="171450" indent="-171450">
              <a:lnSpc>
                <a:spcPct val="95000"/>
              </a:lnSpc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lang="en-US" altLang="ko-KR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DataBase </a:t>
            </a:r>
            <a:r>
              <a:rPr lang="ko-KR" altLang="en-US" sz="1000" kern="0" noProof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저장된 데이터 기준으로 이미지 생성 복원 기능</a:t>
            </a:r>
            <a:endParaRPr kumimoji="0" lang="en-US" altLang="ko-KR" sz="1000" kern="0" noProof="1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순서도: 다중 문서 11"/>
          <p:cNvSpPr/>
          <p:nvPr/>
        </p:nvSpPr>
        <p:spPr bwMode="auto">
          <a:xfrm>
            <a:off x="2852386" y="2425579"/>
            <a:ext cx="1043176" cy="697159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latinLnBrk="0">
              <a:spcBef>
                <a:spcPct val="50000"/>
              </a:spcBef>
            </a:pPr>
            <a:r>
              <a:rPr lang="en-US" altLang="ko-KR" sz="1000" kern="0" dirty="0" smtClean="0">
                <a:solidFill>
                  <a:srgbClr val="080808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</a:p>
          <a:p>
            <a:pPr marL="185738" indent="-185738" algn="ctr" latinLnBrk="0">
              <a:spcBef>
                <a:spcPct val="50000"/>
              </a:spcBef>
            </a:pPr>
            <a:r>
              <a:rPr lang="en-US" altLang="ko-KR" sz="1000" kern="0" dirty="0" smtClean="0">
                <a:solidFill>
                  <a:srgbClr val="080808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File</a:t>
            </a:r>
            <a:endParaRPr lang="ko-KR" altLang="en-US" sz="1000" kern="0" dirty="0">
              <a:solidFill>
                <a:srgbClr val="080808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순서도: 다중 문서 12"/>
          <p:cNvSpPr/>
          <p:nvPr/>
        </p:nvSpPr>
        <p:spPr bwMode="auto">
          <a:xfrm>
            <a:off x="523921" y="2425579"/>
            <a:ext cx="1043176" cy="697159"/>
          </a:xfrm>
          <a:prstGeom prst="flowChartMultidocumen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latinLnBrk="0">
              <a:spcBef>
                <a:spcPct val="50000"/>
              </a:spcBef>
            </a:pPr>
            <a:r>
              <a:rPr lang="en-US" altLang="ko-KR" sz="1000" kern="0" dirty="0" smtClean="0">
                <a:solidFill>
                  <a:srgbClr val="080808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</a:p>
          <a:p>
            <a:pPr marL="185738" indent="-185738" algn="ctr" latinLnBrk="0">
              <a:spcBef>
                <a:spcPct val="50000"/>
              </a:spcBef>
            </a:pPr>
            <a:r>
              <a:rPr lang="en-US" altLang="ko-KR" sz="1000" kern="0" dirty="0" smtClean="0">
                <a:solidFill>
                  <a:srgbClr val="080808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File</a:t>
            </a:r>
            <a:endParaRPr lang="ko-KR" altLang="en-US" sz="1000" kern="0" dirty="0">
              <a:solidFill>
                <a:srgbClr val="080808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1794296" y="2338150"/>
            <a:ext cx="717922" cy="662111"/>
          </a:xfrm>
          <a:prstGeom prst="rightArrow">
            <a:avLst>
              <a:gd name="adj1" fmla="val 72267"/>
              <a:gd name="adj2" fmla="val 27732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15875" algn="ctr">
            <a:solidFill>
              <a:schemeClr val="tx2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3 Month</a:t>
            </a:r>
          </a:p>
          <a:p>
            <a:pPr algn="ctr"/>
            <a:r>
              <a:rPr lang="en-US" altLang="ko-KR" sz="9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After</a:t>
            </a:r>
            <a:endParaRPr lang="ko-KR" altLang="en-US" sz="9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2658371" y="2306228"/>
            <a:ext cx="1355279" cy="1848913"/>
          </a:xfrm>
          <a:prstGeom prst="roundRect">
            <a:avLst>
              <a:gd name="adj" fmla="val 8905"/>
            </a:avLst>
          </a:prstGeom>
          <a:noFill/>
          <a:ln w="6350" algn="ctr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8" name="오른쪽 화살표 17"/>
          <p:cNvSpPr/>
          <p:nvPr/>
        </p:nvSpPr>
        <p:spPr bwMode="auto">
          <a:xfrm>
            <a:off x="1778112" y="3167913"/>
            <a:ext cx="717922" cy="710229"/>
          </a:xfrm>
          <a:prstGeom prst="rightArrow">
            <a:avLst>
              <a:gd name="adj1" fmla="val 71458"/>
              <a:gd name="adj2" fmla="val 23178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15875" algn="ctr">
            <a:solidFill>
              <a:schemeClr val="tx2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1 </a:t>
            </a:r>
            <a:r>
              <a:rPr lang="en-US" altLang="ko-KR" sz="9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Year</a:t>
            </a:r>
          </a:p>
          <a:p>
            <a:pPr algn="ctr"/>
            <a:r>
              <a:rPr lang="en-US" altLang="ko-KR" sz="9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After</a:t>
            </a:r>
            <a:endParaRPr lang="ko-KR" altLang="en-US" sz="9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2860478" y="1869259"/>
            <a:ext cx="980585" cy="419851"/>
          </a:xfrm>
          <a:prstGeom prst="rect">
            <a:avLst/>
          </a:prstGeom>
          <a:solidFill>
            <a:schemeClr val="bg1"/>
          </a:solidFill>
          <a:ln w="6350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Backup Repository</a:t>
            </a:r>
            <a:endParaRPr lang="ko-KR" altLang="en-US" sz="11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202" y="3167913"/>
            <a:ext cx="1043176" cy="720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00876" y="3878142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삭제</a:t>
            </a:r>
            <a:endParaRPr lang="ko-KR" altLang="en-US" sz="12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23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200422"/>
              </p:ext>
            </p:extLst>
          </p:nvPr>
        </p:nvGraphicFramePr>
        <p:xfrm>
          <a:off x="1611120" y="4686586"/>
          <a:ext cx="2293634" cy="1121423"/>
        </p:xfrm>
        <a:graphic>
          <a:graphicData uri="http://schemas.openxmlformats.org/drawingml/2006/table">
            <a:tbl>
              <a:tblPr/>
              <a:tblGrid>
                <a:gridCol w="798120"/>
                <a:gridCol w="1495514"/>
              </a:tblGrid>
              <a:tr h="7473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Column</a:t>
                      </a:r>
                      <a:endParaRPr lang="en-US" sz="900" b="1" dirty="0"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Data</a:t>
                      </a:r>
                      <a:endParaRPr lang="en-US" sz="900" dirty="0"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4738">
                <a:tc>
                  <a:txBody>
                    <a:bodyPr/>
                    <a:lstStyle/>
                    <a:p>
                      <a:r>
                        <a:rPr lang="en-US" sz="600" b="1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Content</a:t>
                      </a:r>
                      <a:r>
                        <a:rPr lang="en-US" sz="600" b="1" baseline="0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ID</a:t>
                      </a: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235896</a:t>
                      </a:r>
                      <a:endParaRPr lang="en-US" sz="600" b="0" dirty="0"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9605">
                <a:tc>
                  <a:txBody>
                    <a:bodyPr/>
                    <a:lstStyle/>
                    <a:p>
                      <a:pPr algn="l"/>
                      <a:r>
                        <a:rPr lang="en-US" sz="600" b="1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Title</a:t>
                      </a:r>
                      <a:endParaRPr lang="en-US" sz="600" b="1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플라잉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피그</a:t>
                      </a:r>
                      <a:endParaRPr lang="en-US" sz="600" b="0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9605">
                <a:tc>
                  <a:txBody>
                    <a:bodyPr/>
                    <a:lstStyle/>
                    <a:p>
                      <a:pPr algn="l"/>
                      <a:r>
                        <a:rPr lang="en-US" sz="600" b="1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Description</a:t>
                      </a:r>
                      <a:endParaRPr lang="en-US" sz="600" b="1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플라잉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600" b="0" dirty="0" err="1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피그는</a:t>
                      </a:r>
                      <a:r>
                        <a:rPr lang="ko-KR" altLang="en-US" sz="600" b="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하늘을 나는</a:t>
                      </a:r>
                      <a:r>
                        <a:rPr lang="en-US" altLang="ko-KR" sz="600" b="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....</a:t>
                      </a:r>
                      <a:endParaRPr lang="en-US" sz="600" b="0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605">
                <a:tc>
                  <a:txBody>
                    <a:bodyPr/>
                    <a:lstStyle/>
                    <a:p>
                      <a:pPr algn="l"/>
                      <a:r>
                        <a:rPr lang="en-US" sz="600" b="1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info</a:t>
                      </a:r>
                      <a:endParaRPr lang="en-US" sz="600" b="1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00" b="0" kern="120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Fly_pig_thumb.jpg</a:t>
                      </a:r>
                      <a:endParaRPr lang="en-US" sz="600" b="0" kern="1200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605">
                <a:tc>
                  <a:txBody>
                    <a:bodyPr/>
                    <a:lstStyle/>
                    <a:p>
                      <a:pPr algn="l"/>
                      <a:r>
                        <a:rPr lang="en-US" sz="600" b="1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Map Position</a:t>
                      </a:r>
                      <a:endParaRPr lang="en-US" sz="600" b="1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600" b="0" i="1" kern="120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23,23,153,153</a:t>
                      </a:r>
                      <a:endParaRPr lang="en-US" sz="600" b="0" i="1" kern="1200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605">
                <a:tc>
                  <a:txBody>
                    <a:bodyPr/>
                    <a:lstStyle/>
                    <a:p>
                      <a:pPr algn="l"/>
                      <a:r>
                        <a:rPr lang="en-US" sz="600" b="1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Lang Code</a:t>
                      </a:r>
                      <a:endParaRPr lang="en-US" sz="600" b="1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 err="1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Kor</a:t>
                      </a:r>
                      <a:r>
                        <a:rPr lang="en-US" sz="600" b="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-KR</a:t>
                      </a:r>
                      <a:endParaRPr lang="en-US" sz="600" b="0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605">
                <a:tc>
                  <a:txBody>
                    <a:bodyPr/>
                    <a:lstStyle/>
                    <a:p>
                      <a:pPr algn="l"/>
                      <a:r>
                        <a:rPr lang="en-US" sz="600" b="1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Country Code</a:t>
                      </a:r>
                      <a:endParaRPr lang="en-US" sz="600" b="1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KR</a:t>
                      </a:r>
                      <a:endParaRPr lang="en-US" sz="600" b="0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605">
                <a:tc>
                  <a:txBody>
                    <a:bodyPr/>
                    <a:lstStyle/>
                    <a:p>
                      <a:pPr algn="l"/>
                      <a:r>
                        <a:rPr lang="en-US" sz="600" b="1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Resolution Code</a:t>
                      </a:r>
                      <a:endParaRPr lang="en-US" sz="600" b="1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UHD</a:t>
                      </a:r>
                      <a:endParaRPr lang="en-US" sz="600" b="0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2431">
                <a:tc>
                  <a:txBody>
                    <a:bodyPr/>
                    <a:lstStyle/>
                    <a:p>
                      <a:pPr algn="l"/>
                      <a:r>
                        <a:rPr lang="en-US" sz="600" b="1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CDN</a:t>
                      </a:r>
                      <a:r>
                        <a:rPr lang="en-US" sz="600" b="1" baseline="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Path</a:t>
                      </a:r>
                      <a:endParaRPr lang="en-US" sz="600" b="1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 smtClean="0"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http://cdn//{yyyymmddhhssii}.jpg</a:t>
                      </a:r>
                      <a:endParaRPr lang="en-US" sz="600" b="0" dirty="0"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20940" marR="20940" marT="6684" marB="66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Can 88"/>
          <p:cNvSpPr>
            <a:spLocks noChangeArrowheads="1"/>
          </p:cNvSpPr>
          <p:nvPr/>
        </p:nvSpPr>
        <p:spPr bwMode="auto">
          <a:xfrm>
            <a:off x="450556" y="4514181"/>
            <a:ext cx="712504" cy="464687"/>
          </a:xfrm>
          <a:prstGeom prst="can">
            <a:avLst>
              <a:gd name="adj" fmla="val 25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</a:t>
            </a:r>
            <a:endParaRPr lang="en-US" altLang="ko-KR" sz="10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Can 88"/>
          <p:cNvSpPr>
            <a:spLocks noChangeArrowheads="1"/>
          </p:cNvSpPr>
          <p:nvPr/>
        </p:nvSpPr>
        <p:spPr bwMode="auto">
          <a:xfrm>
            <a:off x="450556" y="5482012"/>
            <a:ext cx="712504" cy="464687"/>
          </a:xfrm>
          <a:prstGeom prst="can">
            <a:avLst>
              <a:gd name="adj" fmla="val 25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ko-KR" sz="10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endParaRPr lang="en-US" altLang="ko-KR" sz="10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8" name="꺾인 연결선 27"/>
          <p:cNvCxnSpPr>
            <a:stCxn id="24" idx="4"/>
            <a:endCxn id="25" idx="4"/>
          </p:cNvCxnSpPr>
          <p:nvPr/>
        </p:nvCxnSpPr>
        <p:spPr bwMode="auto">
          <a:xfrm>
            <a:off x="1163060" y="4746525"/>
            <a:ext cx="12700" cy="967831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 flipV="1">
            <a:off x="1368397" y="5254187"/>
            <a:ext cx="214804" cy="1"/>
          </a:xfrm>
          <a:prstGeom prst="straightConnector1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오른쪽 화살표 34"/>
          <p:cNvSpPr/>
          <p:nvPr/>
        </p:nvSpPr>
        <p:spPr bwMode="auto">
          <a:xfrm>
            <a:off x="3997519" y="5093610"/>
            <a:ext cx="304468" cy="23917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15875" algn="ctr">
            <a:solidFill>
              <a:schemeClr val="tx2"/>
            </a:solidFill>
            <a:round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301987" y="4760499"/>
            <a:ext cx="720000" cy="915853"/>
            <a:chOff x="5134347" y="2050313"/>
            <a:chExt cx="720000" cy="915853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4347" y="2050313"/>
              <a:ext cx="720000" cy="629818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248127" y="268916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복원</a:t>
              </a:r>
              <a:endParaRPr lang="ko-KR" altLang="en-US" sz="12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0" name="AutoShape 11"/>
          <p:cNvSpPr>
            <a:spLocks noChangeArrowheads="1"/>
          </p:cNvSpPr>
          <p:nvPr/>
        </p:nvSpPr>
        <p:spPr bwMode="auto">
          <a:xfrm>
            <a:off x="267076" y="1537486"/>
            <a:ext cx="4895642" cy="4796681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1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생성된 이미지 관리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52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1" y="716269"/>
            <a:ext cx="9144000" cy="609398"/>
          </a:xfrm>
        </p:spPr>
        <p:txBody>
          <a:bodyPr/>
          <a:lstStyle/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Management System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자동 생성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조합된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및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Admin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의해 등록된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CDN(Akamai)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통해 서비스 가능하도록 등록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수정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삭제에 대한 기능을 지원합니다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Rectangle 130"/>
          <p:cNvSpPr>
            <a:spLocks noChangeArrowheads="1"/>
          </p:cNvSpPr>
          <p:nvPr/>
        </p:nvSpPr>
        <p:spPr bwMode="auto">
          <a:xfrm>
            <a:off x="838199" y="3208660"/>
            <a:ext cx="3914776" cy="304454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923925" y="3061709"/>
            <a:ext cx="1578336" cy="30443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Image </a:t>
            </a:r>
            <a:r>
              <a:rPr lang="ko-KR" altLang="en-US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등록 </a:t>
            </a:r>
            <a:endParaRPr lang="ko-KR" altLang="en-US" sz="14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908" y="1703754"/>
            <a:ext cx="1527224" cy="10979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41326" y="2391263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65245" y="1766630"/>
            <a:ext cx="3031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등록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(FTP[SFTP] / SCP / </a:t>
            </a:r>
            <a:r>
              <a:rPr lang="en-US" altLang="ko-KR" sz="1000" b="1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rsync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/ HTTP ...)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52909" y="2372182"/>
            <a:ext cx="19960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purge</a:t>
            </a:r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en-US" altLang="ko-KR" sz="1100" b="1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RESTful</a:t>
            </a:r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API)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 bwMode="auto">
          <a:xfrm>
            <a:off x="3294386" y="2051162"/>
            <a:ext cx="3220721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/>
          <p:cNvCxnSpPr/>
          <p:nvPr/>
        </p:nvCxnSpPr>
        <p:spPr bwMode="auto">
          <a:xfrm>
            <a:off x="3303187" y="2357310"/>
            <a:ext cx="3220721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923925" y="3505293"/>
            <a:ext cx="3829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 </a:t>
            </a:r>
            <a:r>
              <a:rPr lang="ko-KR" altLang="en-US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서비스에서 제공하는 다양한 </a:t>
            </a: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Protocol </a:t>
            </a:r>
            <a:r>
              <a:rPr lang="ko-KR" altLang="en-US" sz="12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지원</a:t>
            </a:r>
            <a:endParaRPr lang="en-US" altLang="ko-KR" sz="12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55600" indent="-177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FTP </a:t>
            </a:r>
          </a:p>
          <a:p>
            <a:pPr marL="355600" indent="-177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SFTP</a:t>
            </a:r>
          </a:p>
          <a:p>
            <a:pPr marL="355600" indent="-177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Secure Copy</a:t>
            </a:r>
          </a:p>
          <a:p>
            <a:pPr marL="355600" indent="-177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rsync</a:t>
            </a:r>
            <a:endParaRPr lang="en-US" altLang="ko-KR" sz="12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55600" indent="-1778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HTTP</a:t>
            </a:r>
          </a:p>
          <a:p>
            <a:pPr marL="177800" indent="-1778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2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235463"/>
              </p:ext>
            </p:extLst>
          </p:nvPr>
        </p:nvGraphicFramePr>
        <p:xfrm>
          <a:off x="4979201" y="4978585"/>
          <a:ext cx="3955249" cy="1079863"/>
        </p:xfrm>
        <a:graphic>
          <a:graphicData uri="http://schemas.openxmlformats.org/drawingml/2006/table">
            <a:tbl>
              <a:tblPr/>
              <a:tblGrid>
                <a:gridCol w="3955249"/>
              </a:tblGrid>
              <a:tr h="107986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 </a:t>
                      </a:r>
                      <a:b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"type" : "</a:t>
                      </a:r>
                      <a:r>
                        <a:rPr lang="en-US" sz="1000" b="0" i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arl</a:t>
                      </a: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 </a:t>
                      </a:r>
                      <a:r>
                        <a:rPr lang="en-US" sz="1000" b="0" i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</a:t>
                      </a: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"</a:t>
                      </a:r>
                      <a:r>
                        <a:rPr lang="en-US" sz="1000" b="0" i="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cpcode</a:t>
                      </a: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 </a:t>
                      </a:r>
                      <a:r>
                        <a:rPr lang="en-US" sz="1000" b="0" i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                  </a:t>
                      </a:r>
                      <a:br>
                        <a:rPr lang="en-US" sz="1000" b="0" i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"action" : "remove" </a:t>
                      </a:r>
                      <a:r>
                        <a:rPr lang="en-US" sz="1000" b="0" i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</a:t>
                      </a: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"invalidate" </a:t>
                      </a:r>
                      <a:r>
                        <a:rPr lang="en-US" sz="1000" b="0" i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      </a:t>
                      </a: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"domain" : "production" </a:t>
                      </a:r>
                      <a:r>
                        <a:rPr lang="en-US" sz="1000" b="0" i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</a:t>
                      </a: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"staging" </a:t>
                      </a:r>
                      <a:r>
                        <a:rPr lang="en-US" sz="1000" b="0" i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  </a:t>
                      </a:r>
                      <a:br>
                        <a:rPr lang="en-US" sz="1000" b="0" i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 "objects": [</a:t>
                      </a:r>
                      <a:r>
                        <a:rPr lang="en-US" sz="1000" b="0" i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&lt;list-of-objects-to-refresh</a:t>
                      </a:r>
                      <a:r>
                        <a:rPr lang="en-US" sz="1000" b="0" i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  <a:r>
                        <a:rPr lang="en-US" sz="1000" b="0" i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1000" b="0" i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  <a:endParaRPr lang="en-US" sz="1000" b="0" i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17240" marT="6896" marB="68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F5FA"/>
                    </a:solidFill>
                  </a:tcPr>
                </a:tc>
              </a:tr>
            </a:tbl>
          </a:graphicData>
        </a:graphic>
      </p:graphicFrame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4977217" y="3857334"/>
            <a:ext cx="3966758" cy="326448"/>
          </a:xfrm>
          <a:prstGeom prst="rect">
            <a:avLst/>
          </a:prstGeom>
          <a:solidFill>
            <a:srgbClr val="E6F5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23805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https://api.ccu.akamai.com/ccu/v2/queues/default</a:t>
            </a:r>
            <a:r>
              <a:rPr kumimoji="0" lang="ko-KR" altLang="ko-K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04826" y="3633021"/>
            <a:ext cx="12955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URL Structure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4826" y="4299230"/>
            <a:ext cx="3959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Method : POST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with Content-type set to </a:t>
            </a:r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application/</a:t>
            </a:r>
            <a:r>
              <a:rPr lang="en-US" altLang="ko-KR" sz="1100" b="1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json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04826" y="4686767"/>
            <a:ext cx="1199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Request Body</a:t>
            </a:r>
            <a:endParaRPr lang="ko-KR" altLang="en-US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35611" y="2516558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IMS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51" y="1799216"/>
            <a:ext cx="550800" cy="754892"/>
          </a:xfrm>
          <a:prstGeom prst="rect">
            <a:avLst/>
          </a:prstGeom>
        </p:spPr>
      </p:pic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838199" y="1577846"/>
            <a:ext cx="8196497" cy="1324892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8" name="Rectangle 130"/>
          <p:cNvSpPr>
            <a:spLocks noChangeArrowheads="1"/>
          </p:cNvSpPr>
          <p:nvPr/>
        </p:nvSpPr>
        <p:spPr bwMode="auto">
          <a:xfrm>
            <a:off x="4890459" y="3208658"/>
            <a:ext cx="4144237" cy="304454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4977217" y="3061709"/>
            <a:ext cx="1546691" cy="30443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>
              <a:defRPr/>
            </a:pPr>
            <a:r>
              <a:rPr lang="en-US" altLang="ko-KR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Content Purge</a:t>
            </a:r>
            <a:r>
              <a:rPr lang="ko-KR" altLang="en-US" sz="14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이미지의 배포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CDN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연동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06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배포 후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Front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는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Management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System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생성된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정보를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이용하여 </a:t>
            </a:r>
            <a:endParaRPr lang="en-US" altLang="ko-KR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HTML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페이지를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6834" y="5740415"/>
            <a:ext cx="9030074" cy="675138"/>
            <a:chOff x="461246" y="5740414"/>
            <a:chExt cx="9055662" cy="791921"/>
          </a:xfrm>
        </p:grpSpPr>
        <p:sp>
          <p:nvSpPr>
            <p:cNvPr id="36" name="직사각형 35"/>
            <p:cNvSpPr/>
            <p:nvPr/>
          </p:nvSpPr>
          <p:spPr bwMode="auto">
            <a:xfrm>
              <a:off x="461246" y="5740414"/>
              <a:ext cx="938676" cy="791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 algn="ctr">
              <a:solidFill>
                <a:schemeClr val="bg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rPr>
                <a:t>가정 사항</a:t>
              </a:r>
              <a:endParaRPr kumimoji="0" lang="ko-KR" altLang="en-US" sz="12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1391830" y="5754868"/>
              <a:ext cx="8125078" cy="774323"/>
            </a:xfrm>
            <a:prstGeom prst="rect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0"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399922" y="5939113"/>
              <a:ext cx="7957910" cy="324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서비스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Page Loading 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시 필요한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Html Template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은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Store Front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에서 관리한다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.</a:t>
              </a: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314986" y="1641123"/>
            <a:ext cx="1781711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&lt;html&gt;</a:t>
            </a:r>
            <a:endParaRPr lang="en-US" altLang="ko-KR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&lt;head&gt;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..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&lt;/head&gt;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&lt;body&gt;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&lt;div id="main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"&gt;      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........ 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&lt;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div id="content"&gt;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{</a:t>
            </a:r>
            <a:r>
              <a:rPr lang="ko-KR" altLang="en-US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공백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}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&lt;/div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……</a:t>
            </a:r>
            <a:endParaRPr lang="en-US" altLang="ko-KR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&lt;/div&gt;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&lt;/body&gt;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&lt;/html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</a:t>
            </a:r>
            <a:endParaRPr lang="ko-KR" altLang="en-US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720119" y="2264966"/>
            <a:ext cx="1411386" cy="793065"/>
            <a:chOff x="532111" y="1732822"/>
            <a:chExt cx="1411386" cy="793065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111" y="1732822"/>
              <a:ext cx="1411386" cy="793065"/>
            </a:xfrm>
            <a:prstGeom prst="rect">
              <a:avLst/>
            </a:prstGeom>
          </p:spPr>
        </p:pic>
        <p:sp>
          <p:nvSpPr>
            <p:cNvPr id="77" name="직사각형 76"/>
            <p:cNvSpPr/>
            <p:nvPr/>
          </p:nvSpPr>
          <p:spPr bwMode="auto">
            <a:xfrm>
              <a:off x="943638" y="1940225"/>
              <a:ext cx="974221" cy="512747"/>
            </a:xfrm>
            <a:prstGeom prst="rect">
              <a:avLst/>
            </a:prstGeom>
            <a:noFill/>
            <a:ln w="12700" algn="ctr">
              <a:solidFill>
                <a:srgbClr val="FF0000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0"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</p:grpSp>
      <p:sp>
        <p:nvSpPr>
          <p:cNvPr id="78" name="직사각형 77"/>
          <p:cNvSpPr/>
          <p:nvPr/>
        </p:nvSpPr>
        <p:spPr bwMode="auto">
          <a:xfrm>
            <a:off x="2507520" y="2553183"/>
            <a:ext cx="1076770" cy="358923"/>
          </a:xfrm>
          <a:prstGeom prst="rect">
            <a:avLst/>
          </a:prstGeom>
          <a:noFill/>
          <a:ln w="158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cxnSp>
        <p:nvCxnSpPr>
          <p:cNvPr id="79" name="직선 화살표 연결선 78"/>
          <p:cNvCxnSpPr>
            <a:stCxn id="77" idx="3"/>
            <a:endCxn id="78" idx="1"/>
          </p:cNvCxnSpPr>
          <p:nvPr/>
        </p:nvCxnSpPr>
        <p:spPr bwMode="auto">
          <a:xfrm>
            <a:off x="2105867" y="2728743"/>
            <a:ext cx="401653" cy="3902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직사각형 79"/>
          <p:cNvSpPr/>
          <p:nvPr/>
        </p:nvSpPr>
        <p:spPr bwMode="auto">
          <a:xfrm>
            <a:off x="486834" y="1542139"/>
            <a:ext cx="3876614" cy="2015216"/>
          </a:xfrm>
          <a:prstGeom prst="rect">
            <a:avLst/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/>
          <a:p>
            <a:endParaRPr lang="ko-KR" altLang="en-US" sz="1200" kern="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24945" y="1567808"/>
            <a:ext cx="87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Html Template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17868" y="4854620"/>
            <a:ext cx="875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&amp; Map</a:t>
            </a:r>
            <a:endParaRPr lang="ko-KR" altLang="en-US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777811" y="4021132"/>
            <a:ext cx="248016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&lt;?xml version="1.0" encoding="UTF-8"?&gt;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&lt;map id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=“hot_201408200915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"&gt;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&lt;area&gt;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&lt;shape&gt;</a:t>
            </a:r>
            <a:r>
              <a:rPr lang="en-US" altLang="ko-KR" sz="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rect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&lt;/shape&gt;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&lt;title&gt;</a:t>
            </a:r>
            <a:r>
              <a:rPr lang="ko-KR" altLang="en-US" sz="8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플라잉 피그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&lt;/title&gt;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&lt;</a:t>
            </a:r>
            <a:r>
              <a:rPr lang="en-US" altLang="ko-KR" sz="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corrds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&gt;23,23,355,63&lt;/</a:t>
            </a:r>
            <a:r>
              <a:rPr lang="en-US" altLang="ko-KR" sz="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corrds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&lt;link&gt;http://kr.lgappst.com/</a:t>
            </a:r>
            <a:r>
              <a:rPr lang="en-US" altLang="ko-KR" sz="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appspec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... &lt;/link&gt;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&lt;/area&gt;</a:t>
            </a:r>
          </a:p>
          <a:p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....</a:t>
            </a:r>
            <a:endParaRPr lang="en-US" altLang="ko-KR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&lt;/map&gt;</a:t>
            </a:r>
            <a:endParaRPr lang="ko-KR" altLang="en-US" sz="8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8" y="4135840"/>
            <a:ext cx="954472" cy="496615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 bwMode="auto">
          <a:xfrm>
            <a:off x="486834" y="3687710"/>
            <a:ext cx="3876614" cy="2006094"/>
          </a:xfrm>
          <a:prstGeom prst="rect">
            <a:avLst/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/>
          <a:p>
            <a:endParaRPr lang="ko-KR" altLang="en-US" sz="1200" kern="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24945" y="3713379"/>
            <a:ext cx="2476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en-US" altLang="ko-KR" sz="1000" b="1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Mgmt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System</a:t>
            </a:r>
            <a:r>
              <a: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7" name="Freeform 61"/>
          <p:cNvSpPr>
            <a:spLocks/>
          </p:cNvSpPr>
          <p:nvPr/>
        </p:nvSpPr>
        <p:spPr bwMode="auto">
          <a:xfrm rot="16200000" flipV="1">
            <a:off x="2859493" y="3423846"/>
            <a:ext cx="3882441" cy="368271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3175">
            <a:solidFill>
              <a:schemeClr val="tx2"/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355" y="1829501"/>
            <a:ext cx="1798746" cy="1010724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517504" y="2919615"/>
            <a:ext cx="3824914" cy="2431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&lt;html&gt;</a:t>
            </a:r>
            <a:endParaRPr lang="en-US" altLang="ko-KR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&lt;head&gt;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..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&lt;/head&gt;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&lt;body&gt;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&lt;div id="main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"&gt;      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........ 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&lt;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div id="content"&gt;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&lt;</a:t>
            </a:r>
            <a:r>
              <a:rPr lang="en-US" altLang="ko-KR" sz="8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src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=“http://cdn.lgappst.com/....” </a:t>
            </a:r>
            <a:r>
              <a:rPr lang="en-US" altLang="ko-KR" sz="8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usemap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=“#hot_201408200915”/&gt;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&lt;map name=“</a:t>
            </a:r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hot_201408200915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   &lt;area shape=“</a:t>
            </a:r>
            <a:r>
              <a:rPr lang="en-US" altLang="ko-KR" sz="8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rect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 cords=“23,23,355,63” 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         </a:t>
            </a:r>
            <a:r>
              <a:rPr lang="en-US" altLang="ko-KR" sz="8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href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=“http://kr.lgappst.com.......”/&gt;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    ……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&lt;/map&gt;</a:t>
            </a:r>
            <a:endParaRPr lang="en-US" altLang="ko-KR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&lt;/div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……</a:t>
            </a:r>
            <a:endParaRPr lang="en-US" altLang="ko-KR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&lt;/div&gt;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&lt;/body&gt;</a:t>
            </a:r>
          </a:p>
          <a:p>
            <a:r>
              <a:rPr lang="en-US" altLang="ko-KR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&lt;/html</a:t>
            </a:r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&gt;</a:t>
            </a:r>
            <a:endParaRPr lang="ko-KR" altLang="en-US" sz="8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1777811" y="4135840"/>
            <a:ext cx="2383991" cy="1118890"/>
          </a:xfrm>
          <a:prstGeom prst="ellipse">
            <a:avLst/>
          </a:prstGeom>
          <a:solidFill>
            <a:schemeClr val="accent1">
              <a:lumMod val="20000"/>
              <a:lumOff val="80000"/>
              <a:alpha val="48000"/>
            </a:schemeClr>
          </a:solidFill>
          <a:ln w="6350" algn="ctr">
            <a:solidFill>
              <a:srgbClr val="0070C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5697058" y="3836489"/>
            <a:ext cx="3540945" cy="942914"/>
          </a:xfrm>
          <a:prstGeom prst="rect">
            <a:avLst/>
          </a:prstGeom>
          <a:noFill/>
          <a:ln w="15875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5760214" y="3959600"/>
            <a:ext cx="3349603" cy="672856"/>
          </a:xfrm>
          <a:prstGeom prst="ellipse">
            <a:avLst/>
          </a:prstGeom>
          <a:solidFill>
            <a:schemeClr val="accent1">
              <a:lumMod val="20000"/>
              <a:lumOff val="80000"/>
              <a:alpha val="48000"/>
            </a:schemeClr>
          </a:solidFill>
          <a:ln w="6350" algn="ctr">
            <a:solidFill>
              <a:srgbClr val="0070C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5108683" y="1542139"/>
            <a:ext cx="4408225" cy="4151664"/>
          </a:xfrm>
          <a:prstGeom prst="rect">
            <a:avLst/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/>
          <a:p>
            <a:endParaRPr lang="ko-KR" altLang="en-US" sz="1200" kern="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146795" y="1543274"/>
            <a:ext cx="14505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 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이미지의 배포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HTML publish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4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3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내용 개체 틀 2"/>
          <p:cNvSpPr>
            <a:spLocks noGrp="1"/>
          </p:cNvSpPr>
          <p:nvPr>
            <p:ph idx="1"/>
          </p:nvPr>
        </p:nvSpPr>
        <p:spPr>
          <a:xfrm>
            <a:off x="381001" y="704029"/>
            <a:ext cx="9144000" cy="609398"/>
          </a:xfrm>
        </p:spPr>
        <p:txBody>
          <a:bodyPr/>
          <a:lstStyle/>
          <a:p>
            <a:r>
              <a:rPr lang="en-US" altLang="ko-KR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생성은 </a:t>
            </a:r>
            <a:r>
              <a:rPr lang="en-US" altLang="ko-KR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</a:t>
            </a:r>
            <a:r>
              <a:rPr lang="ko-KR" altLang="en-US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제공받은 </a:t>
            </a:r>
            <a:r>
              <a:rPr lang="en-US" altLang="ko-KR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  <a:r>
              <a:rPr lang="en-US" altLang="ko-KR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</a:t>
            </a:r>
            <a:r>
              <a:rPr lang="ko-KR" altLang="en-US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</a:t>
            </a:r>
            <a:r>
              <a:rPr lang="ko-KR" altLang="en-US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정의된 </a:t>
            </a:r>
            <a:r>
              <a:rPr lang="en-US" altLang="ko-KR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r>
              <a:rPr lang="ko-KR" altLang="en-US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기준으로 생성되며</a:t>
            </a:r>
            <a:r>
              <a:rPr lang="en-US" altLang="ko-KR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생성된 </a:t>
            </a:r>
            <a:r>
              <a:rPr lang="en-US" altLang="ko-KR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</a:t>
            </a:r>
            <a:endParaRPr lang="ko-KR" altLang="en-US" b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Map</a:t>
            </a:r>
            <a:r>
              <a:rPr lang="ko-KR" altLang="en-US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파일은 </a:t>
            </a:r>
            <a:r>
              <a:rPr lang="en-US" altLang="ko-KR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r>
              <a:rPr lang="ko-KR" altLang="en-US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r>
              <a:rPr lang="ko-KR" altLang="en-US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업로드 되어 </a:t>
            </a:r>
            <a:r>
              <a:rPr lang="en-US" altLang="ko-KR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r>
              <a:rPr lang="ko-KR" altLang="en-US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r>
              <a:rPr lang="ko-KR" altLang="en-US" b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정보가 </a:t>
            </a:r>
            <a:r>
              <a:rPr lang="ko-KR" altLang="en-US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전달됩니다</a:t>
            </a:r>
            <a:r>
              <a:rPr lang="en-US" altLang="ko-KR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en-US" altLang="ko-KR" b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820104" y="2009600"/>
            <a:ext cx="2589621" cy="360098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Scheduler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의해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생성을 위해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Meta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데이터를 조회함</a:t>
            </a:r>
            <a:endParaRPr kumimoji="1" lang="en-US" altLang="ko-KR" sz="1200" dirty="0" smtClea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1" lang="en-US" altLang="ko-KR" sz="1200" dirty="0" smtClea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1" lang="en-US" altLang="ko-KR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생성하고자 하는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조회 하여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Background-Image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조합하여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파일 생성</a:t>
            </a:r>
            <a:endParaRPr kumimoji="1" lang="en-US" altLang="ko-KR" sz="1200" dirty="0" smtClea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1" lang="en-US" altLang="ko-KR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1" lang="en-US" altLang="ko-KR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생성된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Image, Image Map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파일은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업로드 되며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업로드 된 파일 정보는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DB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저장</a:t>
            </a:r>
            <a:endParaRPr kumimoji="1" lang="en-US" altLang="ko-KR" sz="1200" dirty="0" smtClea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1" lang="en-US" altLang="ko-KR" sz="1200" dirty="0" smtClea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1" lang="en-US" altLang="ko-KR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저장된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정보를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전달하여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Html 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파일의 </a:t>
            </a:r>
            <a:r>
              <a:rPr kumimoji="1"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Deploy</a:t>
            </a:r>
            <a:r>
              <a:rPr kumimoji="1"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요청</a:t>
            </a:r>
            <a:endParaRPr kumimoji="1"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 bwMode="auto">
          <a:xfrm flipV="1">
            <a:off x="678765" y="3038263"/>
            <a:ext cx="1221624" cy="1"/>
          </a:xfrm>
          <a:prstGeom prst="straightConnector1">
            <a:avLst/>
          </a:prstGeom>
          <a:ln>
            <a:prstDash val="solid"/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7" name="TextBox 91"/>
          <p:cNvSpPr txBox="1"/>
          <p:nvPr/>
        </p:nvSpPr>
        <p:spPr>
          <a:xfrm>
            <a:off x="710791" y="2901427"/>
            <a:ext cx="107430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Meta</a:t>
            </a:r>
            <a:r>
              <a:rPr lang="ko-KR" altLang="en-US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조회</a:t>
            </a:r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</a:p>
        </p:txBody>
      </p:sp>
      <p:cxnSp>
        <p:nvCxnSpPr>
          <p:cNvPr id="72" name="직선 화살표 연결선 71"/>
          <p:cNvCxnSpPr/>
          <p:nvPr/>
        </p:nvCxnSpPr>
        <p:spPr bwMode="auto">
          <a:xfrm flipV="1">
            <a:off x="695857" y="3426910"/>
            <a:ext cx="3659187" cy="1"/>
          </a:xfrm>
          <a:prstGeom prst="straightConnector1">
            <a:avLst/>
          </a:prstGeom>
          <a:ln>
            <a:prstDash val="solid"/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91"/>
          <p:cNvSpPr txBox="1"/>
          <p:nvPr/>
        </p:nvSpPr>
        <p:spPr>
          <a:xfrm>
            <a:off x="702244" y="3290071"/>
            <a:ext cx="154130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 조회</a:t>
            </a:r>
            <a:endParaRPr lang="en-US" altLang="ko-KR" sz="800" dirty="0" smtClean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5" name="꺾인 연결선 74"/>
          <p:cNvCxnSpPr/>
          <p:nvPr/>
        </p:nvCxnSpPr>
        <p:spPr bwMode="auto">
          <a:xfrm>
            <a:off x="680573" y="4479389"/>
            <a:ext cx="12700" cy="152400"/>
          </a:xfrm>
          <a:prstGeom prst="bentConnector3">
            <a:avLst>
              <a:gd name="adj1" fmla="val 2171961"/>
            </a:avLst>
          </a:prstGeom>
          <a:ln>
            <a:prstDash val="solid"/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6" name="Text Box 38"/>
          <p:cNvSpPr txBox="1">
            <a:spLocks noChangeArrowheads="1"/>
          </p:cNvSpPr>
          <p:nvPr/>
        </p:nvSpPr>
        <p:spPr bwMode="gray">
          <a:xfrm>
            <a:off x="1008727" y="4442286"/>
            <a:ext cx="585664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rIns="36000">
            <a:spAutoFit/>
          </a:bodyPr>
          <a:lstStyle/>
          <a:p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생성</a:t>
            </a:r>
            <a:endParaRPr lang="ko-KR" altLang="en-US" sz="8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8" name="직선 화살표 연결선 77"/>
          <p:cNvCxnSpPr/>
          <p:nvPr/>
        </p:nvCxnSpPr>
        <p:spPr bwMode="auto">
          <a:xfrm flipV="1">
            <a:off x="696953" y="5803201"/>
            <a:ext cx="2410317" cy="1"/>
          </a:xfrm>
          <a:prstGeom prst="straightConnector1">
            <a:avLst/>
          </a:prstGeom>
          <a:ln>
            <a:prstDash val="solid"/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9" name="TextBox 91"/>
          <p:cNvSpPr txBox="1"/>
          <p:nvPr/>
        </p:nvSpPr>
        <p:spPr>
          <a:xfrm>
            <a:off x="711887" y="5666364"/>
            <a:ext cx="107430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정보 전달</a:t>
            </a:r>
            <a:endParaRPr lang="en-US" altLang="ko-KR" sz="800" dirty="0" smtClean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81" name="꺾인 연결선 80"/>
          <p:cNvCxnSpPr/>
          <p:nvPr/>
        </p:nvCxnSpPr>
        <p:spPr bwMode="auto">
          <a:xfrm>
            <a:off x="680573" y="3739569"/>
            <a:ext cx="12700" cy="152400"/>
          </a:xfrm>
          <a:prstGeom prst="bentConnector3">
            <a:avLst>
              <a:gd name="adj1" fmla="val 2038622"/>
            </a:avLst>
          </a:prstGeom>
          <a:ln>
            <a:prstDash val="solid"/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2" name="Text Box 38"/>
          <p:cNvSpPr txBox="1">
            <a:spLocks noChangeArrowheads="1"/>
          </p:cNvSpPr>
          <p:nvPr/>
        </p:nvSpPr>
        <p:spPr bwMode="gray">
          <a:xfrm>
            <a:off x="931478" y="3710078"/>
            <a:ext cx="864989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Meta Data </a:t>
            </a:r>
            <a:r>
              <a:rPr lang="ko-KR" altLang="en-US" sz="80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매핑</a:t>
            </a:r>
            <a:endParaRPr lang="ko-KR" altLang="en-US" sz="8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84" name="직선 화살표 연결선 83"/>
          <p:cNvCxnSpPr/>
          <p:nvPr/>
        </p:nvCxnSpPr>
        <p:spPr bwMode="auto">
          <a:xfrm flipV="1">
            <a:off x="695857" y="4217527"/>
            <a:ext cx="3659187" cy="1"/>
          </a:xfrm>
          <a:prstGeom prst="straightConnector1">
            <a:avLst/>
          </a:prstGeom>
          <a:ln>
            <a:prstDash val="solid"/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5" name="TextBox 91"/>
          <p:cNvSpPr txBox="1"/>
          <p:nvPr/>
        </p:nvSpPr>
        <p:spPr>
          <a:xfrm>
            <a:off x="710790" y="4080689"/>
            <a:ext cx="192399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Meta Mapping Data </a:t>
            </a:r>
            <a:r>
              <a:rPr lang="ko-KR" altLang="en-US" sz="80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저장</a:t>
            </a:r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</a:p>
        </p:txBody>
      </p:sp>
      <p:cxnSp>
        <p:nvCxnSpPr>
          <p:cNvPr id="87" name="직선 화살표 연결선 86"/>
          <p:cNvCxnSpPr/>
          <p:nvPr/>
        </p:nvCxnSpPr>
        <p:spPr bwMode="auto">
          <a:xfrm flipV="1">
            <a:off x="695857" y="5050481"/>
            <a:ext cx="4951704" cy="1"/>
          </a:xfrm>
          <a:prstGeom prst="straightConnector1">
            <a:avLst/>
          </a:prstGeom>
          <a:ln>
            <a:prstDash val="solid"/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8" name="TextBox 91"/>
          <p:cNvSpPr txBox="1"/>
          <p:nvPr/>
        </p:nvSpPr>
        <p:spPr>
          <a:xfrm>
            <a:off x="710790" y="4913642"/>
            <a:ext cx="154130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Image, Image Map</a:t>
            </a:r>
            <a:r>
              <a:rPr lang="ko-KR" altLang="en-US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파일 업로드</a:t>
            </a:r>
            <a:endParaRPr lang="en-US" altLang="ko-KR" sz="800" dirty="0" smtClean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90" name="직선 화살표 연결선 89"/>
          <p:cNvCxnSpPr/>
          <p:nvPr/>
        </p:nvCxnSpPr>
        <p:spPr bwMode="auto">
          <a:xfrm flipV="1">
            <a:off x="687390" y="5376041"/>
            <a:ext cx="3676710" cy="1"/>
          </a:xfrm>
          <a:prstGeom prst="straightConnector1">
            <a:avLst/>
          </a:prstGeom>
          <a:ln>
            <a:prstDash val="solid"/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1" name="TextBox 91"/>
          <p:cNvSpPr txBox="1"/>
          <p:nvPr/>
        </p:nvSpPr>
        <p:spPr>
          <a:xfrm>
            <a:off x="710790" y="5239202"/>
            <a:ext cx="154130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r>
              <a:rPr lang="en-US" altLang="ko-KR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Image, Image Map</a:t>
            </a:r>
            <a:r>
              <a:rPr lang="ko-KR" altLang="en-US" sz="8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정보 저장</a:t>
            </a:r>
            <a:endParaRPr lang="en-US" altLang="ko-KR" sz="800" dirty="0" smtClean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5260009" y="2390759"/>
            <a:ext cx="775104" cy="28800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endParaRPr lang="ko-KR" altLang="en-US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009" y="1757681"/>
            <a:ext cx="775104" cy="633078"/>
          </a:xfrm>
          <a:prstGeom prst="rect">
            <a:avLst/>
          </a:prstGeom>
        </p:spPr>
      </p:pic>
      <p:sp>
        <p:nvSpPr>
          <p:cNvPr id="99" name="TextBox 140"/>
          <p:cNvSpPr txBox="1"/>
          <p:nvPr/>
        </p:nvSpPr>
        <p:spPr>
          <a:xfrm>
            <a:off x="4056739" y="2390759"/>
            <a:ext cx="648000" cy="246221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DB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33" y="1864637"/>
            <a:ext cx="368606" cy="504000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 bwMode="auto">
          <a:xfrm>
            <a:off x="374998" y="2390759"/>
            <a:ext cx="648000" cy="288000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IMS</a:t>
            </a:r>
            <a:endParaRPr lang="ko-KR" altLang="en-US" sz="1000" dirty="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67" y="1864813"/>
            <a:ext cx="368606" cy="504000"/>
          </a:xfrm>
          <a:prstGeom prst="rect">
            <a:avLst/>
          </a:prstGeom>
        </p:spPr>
      </p:pic>
      <p:sp>
        <p:nvSpPr>
          <p:cNvPr id="102" name="TextBox 86"/>
          <p:cNvSpPr txBox="1"/>
          <p:nvPr/>
        </p:nvSpPr>
        <p:spPr>
          <a:xfrm>
            <a:off x="1578269" y="2390759"/>
            <a:ext cx="648000" cy="28755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/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</a:t>
            </a:r>
            <a:endParaRPr lang="ko-KR" altLang="en-US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420" y="1864812"/>
            <a:ext cx="343686" cy="504000"/>
          </a:xfrm>
          <a:prstGeom prst="rect">
            <a:avLst/>
          </a:prstGeom>
        </p:spPr>
      </p:pic>
      <p:sp>
        <p:nvSpPr>
          <p:cNvPr id="96" name="TextBox 86"/>
          <p:cNvSpPr txBox="1"/>
          <p:nvPr/>
        </p:nvSpPr>
        <p:spPr>
          <a:xfrm>
            <a:off x="2781540" y="2390759"/>
            <a:ext cx="719928" cy="28755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sz="1600" kern="1200">
                <a:solidFill>
                  <a:srgbClr val="000000"/>
                </a:solidFill>
                <a:latin typeface="Arial" pitchFamily="34" charset="0"/>
                <a:ea typeface="가는각진제목체" pitchFamily="18" charset="-127"/>
                <a:cs typeface="+mn-cs"/>
              </a:defRPr>
            </a:lvl9pPr>
          </a:lstStyle>
          <a:p>
            <a:pPr algn="ctr">
              <a:lnSpc>
                <a:spcPts val="900"/>
              </a:lnSpc>
            </a:pP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94" name="직선 연결선 93"/>
          <p:cNvCxnSpPr>
            <a:stCxn id="93" idx="2"/>
          </p:cNvCxnSpPr>
          <p:nvPr/>
        </p:nvCxnSpPr>
        <p:spPr bwMode="auto">
          <a:xfrm>
            <a:off x="5630627" y="2687159"/>
            <a:ext cx="8173" cy="3478587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99" idx="2"/>
          </p:cNvCxnSpPr>
          <p:nvPr/>
        </p:nvCxnSpPr>
        <p:spPr bwMode="auto">
          <a:xfrm flipH="1">
            <a:off x="4363805" y="2636980"/>
            <a:ext cx="16934" cy="353518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stCxn id="105" idx="2"/>
          </p:cNvCxnSpPr>
          <p:nvPr/>
        </p:nvCxnSpPr>
        <p:spPr bwMode="auto">
          <a:xfrm>
            <a:off x="682064" y="2687159"/>
            <a:ext cx="0" cy="34850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102" idx="2"/>
          </p:cNvCxnSpPr>
          <p:nvPr/>
        </p:nvCxnSpPr>
        <p:spPr bwMode="auto">
          <a:xfrm>
            <a:off x="1885335" y="2686758"/>
            <a:ext cx="0" cy="3485004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stCxn id="96" idx="2"/>
          </p:cNvCxnSpPr>
          <p:nvPr/>
        </p:nvCxnSpPr>
        <p:spPr bwMode="auto">
          <a:xfrm>
            <a:off x="3124570" y="2686759"/>
            <a:ext cx="0" cy="3485006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916" y="1845359"/>
            <a:ext cx="384237" cy="504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6583404" y="1718619"/>
            <a:ext cx="2848463" cy="4631381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6583404" y="1575463"/>
            <a:ext cx="2848463" cy="30443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762000">
              <a:defRPr/>
            </a:pPr>
            <a:r>
              <a:rPr lang="en-US" altLang="ko-KR" sz="140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Key Flow Description</a:t>
            </a:r>
            <a:endParaRPr lang="ko-KR" altLang="en-US" sz="14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58" name="직사각형 40"/>
          <p:cNvSpPr>
            <a:spLocks noChangeArrowheads="1"/>
          </p:cNvSpPr>
          <p:nvPr/>
        </p:nvSpPr>
        <p:spPr bwMode="auto">
          <a:xfrm>
            <a:off x="195788" y="1543912"/>
            <a:ext cx="1582208" cy="33239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Service Flow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auto">
          <a:xfrm>
            <a:off x="188688" y="1575464"/>
            <a:ext cx="6022210" cy="4774536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98" name="Picture 10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71" y="3010766"/>
            <a:ext cx="306387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모서리가 둥근 직사각형 16"/>
          <p:cNvSpPr/>
          <p:nvPr/>
        </p:nvSpPr>
        <p:spPr bwMode="auto">
          <a:xfrm>
            <a:off x="601133" y="3279054"/>
            <a:ext cx="3929407" cy="1445346"/>
          </a:xfrm>
          <a:prstGeom prst="roundRect">
            <a:avLst>
              <a:gd name="adj" fmla="val 7880"/>
            </a:avLst>
          </a:prstGeom>
          <a:noFill/>
          <a:ln w="9525" algn="ctr">
            <a:solidFill>
              <a:srgbClr val="00B0F0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pic>
        <p:nvPicPr>
          <p:cNvPr id="108" name="Picture 1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86" y="3530148"/>
            <a:ext cx="30638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모서리가 둥근 직사각형 108"/>
          <p:cNvSpPr/>
          <p:nvPr/>
        </p:nvSpPr>
        <p:spPr bwMode="auto">
          <a:xfrm>
            <a:off x="601131" y="4879254"/>
            <a:ext cx="5046430" cy="635762"/>
          </a:xfrm>
          <a:prstGeom prst="roundRect">
            <a:avLst>
              <a:gd name="adj" fmla="val 7880"/>
            </a:avLst>
          </a:prstGeom>
          <a:noFill/>
          <a:ln w="9525" algn="ctr">
            <a:solidFill>
              <a:srgbClr val="00B0F0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pic>
        <p:nvPicPr>
          <p:cNvPr id="110" name="Picture 10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21" y="5032469"/>
            <a:ext cx="309562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1" name="Picture 10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13" y="5781262"/>
            <a:ext cx="30638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" name="Picture 10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01" y="2028056"/>
            <a:ext cx="306387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1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01" y="2958712"/>
            <a:ext cx="30638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0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01" y="4217527"/>
            <a:ext cx="309562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0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301" y="5146903"/>
            <a:ext cx="30638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이미지의 배포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Service flow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4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5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340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/>
          <p:cNvGrpSpPr/>
          <p:nvPr/>
        </p:nvGrpSpPr>
        <p:grpSpPr>
          <a:xfrm>
            <a:off x="389686" y="4908412"/>
            <a:ext cx="1743385" cy="1290782"/>
            <a:chOff x="7512737" y="3589227"/>
            <a:chExt cx="2048668" cy="1420410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2737" y="3589227"/>
              <a:ext cx="2048668" cy="142041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7541" y="3761751"/>
              <a:ext cx="1628754" cy="914817"/>
            </a:xfrm>
            <a:prstGeom prst="rect">
              <a:avLst/>
            </a:prstGeom>
          </p:spPr>
        </p:pic>
      </p:grpSp>
      <p:sp>
        <p:nvSpPr>
          <p:cNvPr id="60" name="내용 개체 틀 2"/>
          <p:cNvSpPr>
            <a:spLocks noGrp="1"/>
          </p:cNvSpPr>
          <p:nvPr>
            <p:ph idx="1"/>
          </p:nvPr>
        </p:nvSpPr>
        <p:spPr>
          <a:xfrm>
            <a:off x="381001" y="716269"/>
            <a:ext cx="9144000" cy="609398"/>
          </a:xfrm>
        </p:spPr>
        <p:txBody>
          <a:bodyPr/>
          <a:lstStyle/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Center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생성된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관련 파일은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통해 배포되며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</a:p>
          <a:p>
            <a:pPr marL="0" indent="0"/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각 국가별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통해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받은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Image Map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파일을 통해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HTML Publishing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3" name="직사각형 1"/>
          <p:cNvSpPr/>
          <p:nvPr/>
        </p:nvSpPr>
        <p:spPr>
          <a:xfrm>
            <a:off x="2557111" y="1380451"/>
            <a:ext cx="6967889" cy="32098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7" name="모서리가 둥근 직사각형 83"/>
          <p:cNvSpPr/>
          <p:nvPr/>
        </p:nvSpPr>
        <p:spPr>
          <a:xfrm>
            <a:off x="2557111" y="4727282"/>
            <a:ext cx="6967890" cy="1682144"/>
          </a:xfrm>
          <a:prstGeom prst="roundRect">
            <a:avLst>
              <a:gd name="adj" fmla="val 0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8" name="직사각형 60"/>
          <p:cNvSpPr/>
          <p:nvPr/>
        </p:nvSpPr>
        <p:spPr>
          <a:xfrm>
            <a:off x="2564351" y="1381884"/>
            <a:ext cx="1497687" cy="25753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Center</a:t>
            </a:r>
            <a:endParaRPr lang="ko-KR" altLang="en-US" sz="14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sp>
        <p:nvSpPr>
          <p:cNvPr id="69" name="직사각형 94"/>
          <p:cNvSpPr/>
          <p:nvPr/>
        </p:nvSpPr>
        <p:spPr>
          <a:xfrm>
            <a:off x="2549870" y="4723779"/>
            <a:ext cx="1497687" cy="2583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rPr>
              <a:t>Region 1…N</a:t>
            </a:r>
            <a:endParaRPr lang="ko-KR" altLang="en-US" sz="14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pitchFamily="34" charset="0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088" y="1862061"/>
            <a:ext cx="526570" cy="72000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966" y="1866560"/>
            <a:ext cx="495600" cy="7200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2978448" y="2573594"/>
            <a:ext cx="1286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591901" y="3253834"/>
            <a:ext cx="1540601" cy="1107563"/>
            <a:chOff x="484182" y="3624578"/>
            <a:chExt cx="1540601" cy="1107563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182" y="3624578"/>
              <a:ext cx="1540601" cy="1107563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739816" y="4359462"/>
              <a:ext cx="10189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CDN</a:t>
              </a:r>
              <a:endParaRPr lang="ko-KR" altLang="en-US" sz="9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85" name="그림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615" y="1866560"/>
            <a:ext cx="526571" cy="72000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230582" y="2573594"/>
            <a:ext cx="1286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IMS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230582" y="4157881"/>
            <a:ext cx="1286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71054" y="2582061"/>
            <a:ext cx="128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9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Manage</a:t>
            </a:r>
          </a:p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DB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615" y="5015810"/>
            <a:ext cx="526570" cy="7200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5230581" y="5735810"/>
            <a:ext cx="128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endParaRPr lang="en-US" altLang="ko-KR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DB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490642" y="5735810"/>
            <a:ext cx="1286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04" name="직선 화살표 연결선 103"/>
          <p:cNvCxnSpPr>
            <a:endCxn id="79" idx="3"/>
          </p:cNvCxnSpPr>
          <p:nvPr/>
        </p:nvCxnSpPr>
        <p:spPr bwMode="auto">
          <a:xfrm flipH="1" flipV="1">
            <a:off x="2132502" y="3807616"/>
            <a:ext cx="1738173" cy="1569730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직선 화살표 연결선 104"/>
          <p:cNvCxnSpPr/>
          <p:nvPr/>
        </p:nvCxnSpPr>
        <p:spPr bwMode="auto">
          <a:xfrm>
            <a:off x="3869566" y="2226560"/>
            <a:ext cx="1741049" cy="0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4251816" y="204711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컨텐츠 </a:t>
            </a:r>
            <a:r>
              <a:rPr lang="en-US" altLang="ko-KR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Mata</a:t>
            </a:r>
            <a:r>
              <a:rPr lang="ko-KR" altLang="en-US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요청</a:t>
            </a:r>
            <a:endParaRPr lang="ko-KR" altLang="en-US" sz="800" b="1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08" name="직선 화살표 연결선 107"/>
          <p:cNvCxnSpPr>
            <a:stCxn id="85" idx="3"/>
            <a:endCxn id="71" idx="1"/>
          </p:cNvCxnSpPr>
          <p:nvPr/>
        </p:nvCxnSpPr>
        <p:spPr bwMode="auto">
          <a:xfrm flipV="1">
            <a:off x="6137186" y="2222061"/>
            <a:ext cx="1513902" cy="4499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9" name="직선 화살표 연결선 108"/>
          <p:cNvCxnSpPr>
            <a:endCxn id="93" idx="1"/>
          </p:cNvCxnSpPr>
          <p:nvPr/>
        </p:nvCxnSpPr>
        <p:spPr bwMode="auto">
          <a:xfrm flipV="1">
            <a:off x="4397246" y="5375810"/>
            <a:ext cx="1213369" cy="1536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14" name="직선 화살표 연결선 113"/>
          <p:cNvCxnSpPr>
            <a:endCxn id="86" idx="2"/>
          </p:cNvCxnSpPr>
          <p:nvPr/>
        </p:nvCxnSpPr>
        <p:spPr bwMode="auto">
          <a:xfrm flipV="1">
            <a:off x="5873901" y="2804426"/>
            <a:ext cx="0" cy="646421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16" name="TextBox 115"/>
          <p:cNvSpPr txBox="1"/>
          <p:nvPr/>
        </p:nvSpPr>
        <p:spPr>
          <a:xfrm>
            <a:off x="5808087" y="3047169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Update </a:t>
            </a:r>
            <a:r>
              <a:rPr lang="ko-KR" altLang="en-US" sz="800" b="1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알림</a:t>
            </a:r>
            <a:endParaRPr lang="ko-KR" altLang="en-US" sz="800" b="1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 bwMode="auto">
          <a:xfrm flipV="1">
            <a:off x="1971323" y="5377346"/>
            <a:ext cx="1899352" cy="2196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20" name="TextBox 119"/>
          <p:cNvSpPr txBox="1"/>
          <p:nvPr/>
        </p:nvSpPr>
        <p:spPr>
          <a:xfrm>
            <a:off x="2503257" y="5189614"/>
            <a:ext cx="795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Html, JS </a:t>
            </a:r>
            <a:r>
              <a:rPr lang="ko-KR" altLang="en-US" sz="800" b="1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요청</a:t>
            </a:r>
            <a:endParaRPr lang="ko-KR" altLang="en-US" sz="800" b="1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21" name="직선 화살표 연결선 120"/>
          <p:cNvCxnSpPr>
            <a:stCxn id="79" idx="3"/>
          </p:cNvCxnSpPr>
          <p:nvPr/>
        </p:nvCxnSpPr>
        <p:spPr bwMode="auto">
          <a:xfrm flipV="1">
            <a:off x="2132502" y="2520924"/>
            <a:ext cx="3390938" cy="1286692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22" name="TextBox 121"/>
          <p:cNvSpPr txBox="1"/>
          <p:nvPr/>
        </p:nvSpPr>
        <p:spPr>
          <a:xfrm rot="20316654">
            <a:off x="2962683" y="3072274"/>
            <a:ext cx="1268296" cy="21544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Image, Map File Upload</a:t>
            </a:r>
            <a:endParaRPr lang="ko-KR" altLang="en-US" sz="800" b="1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23" name="직선 화살표 연결선 122"/>
          <p:cNvCxnSpPr/>
          <p:nvPr/>
        </p:nvCxnSpPr>
        <p:spPr bwMode="auto">
          <a:xfrm>
            <a:off x="2132502" y="3807616"/>
            <a:ext cx="3478113" cy="3231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3262257" y="3625997"/>
            <a:ext cx="1136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Image, Map File </a:t>
            </a:r>
            <a:r>
              <a:rPr lang="ko-KR" altLang="en-US" sz="800" b="1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조회</a:t>
            </a:r>
            <a:endParaRPr lang="ko-KR" altLang="en-US" sz="800" b="1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25" name="직선 화살표 연결선 124"/>
          <p:cNvCxnSpPr>
            <a:endCxn id="79" idx="2"/>
          </p:cNvCxnSpPr>
          <p:nvPr/>
        </p:nvCxnSpPr>
        <p:spPr bwMode="auto">
          <a:xfrm flipH="1" flipV="1">
            <a:off x="1362202" y="4361397"/>
            <a:ext cx="9398" cy="654413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1304340" y="4632695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ko-KR" altLang="en-US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조회</a:t>
            </a:r>
            <a:endParaRPr lang="ko-KR" altLang="en-US" sz="800" b="1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797414" y="4350481"/>
            <a:ext cx="1136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Image, Map File </a:t>
            </a:r>
            <a:r>
              <a:rPr lang="ko-KR" altLang="en-US" sz="800" b="1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조회</a:t>
            </a:r>
            <a:endParaRPr lang="ko-KR" altLang="en-US" sz="800" b="1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774" y="3446087"/>
            <a:ext cx="531068" cy="72180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4603" y="5076702"/>
            <a:ext cx="531068" cy="72180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449" y="3448124"/>
            <a:ext cx="526570" cy="7200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319415" y="4168124"/>
            <a:ext cx="1286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endParaRPr lang="en-US" altLang="ko-KR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DB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9" name="직선 화살표 연결선 48"/>
          <p:cNvCxnSpPr>
            <a:stCxn id="42" idx="3"/>
            <a:endCxn id="47" idx="1"/>
          </p:cNvCxnSpPr>
          <p:nvPr/>
        </p:nvCxnSpPr>
        <p:spPr bwMode="auto">
          <a:xfrm>
            <a:off x="6157842" y="3806990"/>
            <a:ext cx="1541607" cy="1134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0" name="직선 화살표 연결선 49"/>
          <p:cNvCxnSpPr>
            <a:stCxn id="43" idx="0"/>
          </p:cNvCxnSpPr>
          <p:nvPr/>
        </p:nvCxnSpPr>
        <p:spPr bwMode="auto">
          <a:xfrm flipV="1">
            <a:off x="4120137" y="2520924"/>
            <a:ext cx="1589783" cy="2555778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1" name="TextBox 50"/>
          <p:cNvSpPr txBox="1"/>
          <p:nvPr/>
        </p:nvSpPr>
        <p:spPr>
          <a:xfrm rot="18122290">
            <a:off x="4600175" y="3225201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Update </a:t>
            </a:r>
            <a:r>
              <a:rPr lang="ko-KR" altLang="en-US" sz="800" b="1" smtClean="0">
                <a:solidFill>
                  <a:schemeClr val="accent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알림</a:t>
            </a:r>
            <a:endParaRPr lang="ko-KR" altLang="en-US" sz="800" b="1" dirty="0">
              <a:solidFill>
                <a:schemeClr val="accent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54" name="직선 화살표 연결선 53"/>
          <p:cNvCxnSpPr>
            <a:stCxn id="93" idx="3"/>
          </p:cNvCxnSpPr>
          <p:nvPr/>
        </p:nvCxnSpPr>
        <p:spPr bwMode="auto">
          <a:xfrm flipV="1">
            <a:off x="6137185" y="4078188"/>
            <a:ext cx="1513903" cy="1297622"/>
          </a:xfrm>
          <a:prstGeom prst="straightConnector1">
            <a:avLst/>
          </a:prstGeom>
          <a:noFill/>
          <a:ln w="44450" cap="flat" cmpd="dbl" algn="ctr">
            <a:solidFill>
              <a:srgbClr val="C00000"/>
            </a:solidFill>
            <a:prstDash val="sysDot"/>
            <a:round/>
            <a:headEnd type="triangle" w="med" len="med"/>
            <a:tailEnd type="triangle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6598449" y="491599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C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Replication</a:t>
            </a:r>
            <a:endParaRPr lang="ko-KR" altLang="en-US" sz="800" b="1" dirty="0">
              <a:solidFill>
                <a:srgbClr val="C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3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4) Global Infra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5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1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220"/>
          <p:cNvSpPr>
            <a:spLocks noChangeArrowheads="1"/>
          </p:cNvSpPr>
          <p:nvPr/>
        </p:nvSpPr>
        <p:spPr bwMode="auto">
          <a:xfrm>
            <a:off x="632520" y="3344045"/>
            <a:ext cx="4680200" cy="288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tIns="0" bIns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</a:t>
            </a:r>
            <a:r>
              <a:rPr lang="ko-KR" altLang="en-US" sz="1000" b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해상도별 대응</a:t>
            </a:r>
            <a:endParaRPr lang="ko-KR" altLang="en-US" sz="10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0" name="Text Box 256"/>
          <p:cNvSpPr txBox="1">
            <a:spLocks noChangeArrowheads="1"/>
          </p:cNvSpPr>
          <p:nvPr/>
        </p:nvSpPr>
        <p:spPr bwMode="auto">
          <a:xfrm>
            <a:off x="560512" y="3647763"/>
            <a:ext cx="5040561" cy="528683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buFont typeface="Wingdings" pitchFamily="2" charset="2"/>
              <a:buChar char="§"/>
            </a:pPr>
            <a:r>
              <a:rPr kumimoji="0"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</a:t>
            </a:r>
            <a:r>
              <a:rPr kumimoji="0"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플랫폼</a:t>
            </a:r>
            <a:r>
              <a:rPr kumimoji="0"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0"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해상도의 </a:t>
            </a:r>
            <a:r>
              <a:rPr kumimoji="0" lang="ko-KR" altLang="en-US" sz="1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화면비</a:t>
            </a:r>
            <a:r>
              <a:rPr kumimoji="0"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별로 </a:t>
            </a:r>
            <a:r>
              <a:rPr kumimoji="0"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</a:t>
            </a:r>
            <a:r>
              <a:rPr kumimoji="0"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생성하고 관리</a:t>
            </a:r>
            <a:endParaRPr kumimoji="0"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46464"/>
              </p:ext>
            </p:extLst>
          </p:nvPr>
        </p:nvGraphicFramePr>
        <p:xfrm>
          <a:off x="817508" y="4342951"/>
          <a:ext cx="1789972" cy="97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2750"/>
                <a:gridCol w="527222"/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해상도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화면비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울트라</a:t>
                      </a:r>
                      <a:r>
                        <a:rPr lang="ko-KR" alt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HD+ (5120X2160)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21:9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울트라</a:t>
                      </a:r>
                      <a:r>
                        <a:rPr lang="ko-KR" alt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HD (3840x2160)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16:9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Full HD (1920x1080)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16:9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HD (1366 X 768)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16:9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HD (1024 x 768)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4:3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" name="Freeform 3"/>
          <p:cNvSpPr>
            <a:spLocks/>
          </p:cNvSpPr>
          <p:nvPr/>
        </p:nvSpPr>
        <p:spPr bwMode="auto">
          <a:xfrm>
            <a:off x="693060" y="4000458"/>
            <a:ext cx="2014195" cy="1553437"/>
          </a:xfrm>
          <a:custGeom>
            <a:avLst/>
            <a:gdLst>
              <a:gd name="T0" fmla="*/ 0 w 2605"/>
              <a:gd name="T1" fmla="*/ 2147483646 h 2221"/>
              <a:gd name="T2" fmla="*/ 0 w 2605"/>
              <a:gd name="T3" fmla="*/ 0 h 2221"/>
              <a:gd name="T4" fmla="*/ 2147483646 w 2605"/>
              <a:gd name="T5" fmla="*/ 0 h 2221"/>
              <a:gd name="T6" fmla="*/ 2147483646 w 2605"/>
              <a:gd name="T7" fmla="*/ 2147483646 h 2221"/>
              <a:gd name="T8" fmla="*/ 0 60000 65536"/>
              <a:gd name="T9" fmla="*/ 0 60000 65536"/>
              <a:gd name="T10" fmla="*/ 0 60000 65536"/>
              <a:gd name="T11" fmla="*/ 0 60000 65536"/>
              <a:gd name="T12" fmla="*/ 0 w 2605"/>
              <a:gd name="T13" fmla="*/ 0 h 2221"/>
              <a:gd name="T14" fmla="*/ 2605 w 2605"/>
              <a:gd name="T15" fmla="*/ 2221 h 22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05" h="2221">
                <a:moveTo>
                  <a:pt x="0" y="2220"/>
                </a:moveTo>
                <a:lnTo>
                  <a:pt x="0" y="0"/>
                </a:lnTo>
                <a:lnTo>
                  <a:pt x="2604" y="0"/>
                </a:lnTo>
                <a:lnTo>
                  <a:pt x="2599" y="2007"/>
                </a:lnTo>
              </a:path>
            </a:pathLst>
          </a:custGeom>
          <a:noFill/>
          <a:ln w="19050" cap="rnd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" name="Freeform 4"/>
          <p:cNvSpPr>
            <a:spLocks/>
          </p:cNvSpPr>
          <p:nvPr/>
        </p:nvSpPr>
        <p:spPr bwMode="auto">
          <a:xfrm>
            <a:off x="693060" y="5404916"/>
            <a:ext cx="2010329" cy="168563"/>
          </a:xfrm>
          <a:custGeom>
            <a:avLst/>
            <a:gdLst>
              <a:gd name="T0" fmla="*/ 2147483646 w 2600"/>
              <a:gd name="T1" fmla="*/ 2147483646 h 241"/>
              <a:gd name="T2" fmla="*/ 2147483646 w 2600"/>
              <a:gd name="T3" fmla="*/ 2147483646 h 241"/>
              <a:gd name="T4" fmla="*/ 2147483646 w 2600"/>
              <a:gd name="T5" fmla="*/ 2147483646 h 241"/>
              <a:gd name="T6" fmla="*/ 2147483646 w 2600"/>
              <a:gd name="T7" fmla="*/ 2147483646 h 241"/>
              <a:gd name="T8" fmla="*/ 2147483646 w 2600"/>
              <a:gd name="T9" fmla="*/ 2147483646 h 241"/>
              <a:gd name="T10" fmla="*/ 2147483646 w 2600"/>
              <a:gd name="T11" fmla="*/ 2147483646 h 241"/>
              <a:gd name="T12" fmla="*/ 2147483646 w 2600"/>
              <a:gd name="T13" fmla="*/ 2147483646 h 241"/>
              <a:gd name="T14" fmla="*/ 2147483646 w 2600"/>
              <a:gd name="T15" fmla="*/ 2147483646 h 241"/>
              <a:gd name="T16" fmla="*/ 2147483646 w 2600"/>
              <a:gd name="T17" fmla="*/ 2147483646 h 241"/>
              <a:gd name="T18" fmla="*/ 2147483646 w 2600"/>
              <a:gd name="T19" fmla="*/ 2147483646 h 241"/>
              <a:gd name="T20" fmla="*/ 2147483646 w 2600"/>
              <a:gd name="T21" fmla="*/ 2147483646 h 241"/>
              <a:gd name="T22" fmla="*/ 2147483646 w 2600"/>
              <a:gd name="T23" fmla="*/ 2147483646 h 241"/>
              <a:gd name="T24" fmla="*/ 2147483646 w 2600"/>
              <a:gd name="T25" fmla="*/ 2147483646 h 241"/>
              <a:gd name="T26" fmla="*/ 2147483646 w 2600"/>
              <a:gd name="T27" fmla="*/ 2147483646 h 241"/>
              <a:gd name="T28" fmla="*/ 2147483646 w 2600"/>
              <a:gd name="T29" fmla="*/ 2147483646 h 241"/>
              <a:gd name="T30" fmla="*/ 2147483646 w 2600"/>
              <a:gd name="T31" fmla="*/ 2147483646 h 241"/>
              <a:gd name="T32" fmla="*/ 2147483646 w 2600"/>
              <a:gd name="T33" fmla="*/ 2147483646 h 241"/>
              <a:gd name="T34" fmla="*/ 2147483646 w 2600"/>
              <a:gd name="T35" fmla="*/ 2147483646 h 241"/>
              <a:gd name="T36" fmla="*/ 2147483646 w 2600"/>
              <a:gd name="T37" fmla="*/ 2147483646 h 241"/>
              <a:gd name="T38" fmla="*/ 2147483646 w 2600"/>
              <a:gd name="T39" fmla="*/ 2147483646 h 241"/>
              <a:gd name="T40" fmla="*/ 2147483646 w 2600"/>
              <a:gd name="T41" fmla="*/ 2147483646 h 241"/>
              <a:gd name="T42" fmla="*/ 2147483646 w 2600"/>
              <a:gd name="T43" fmla="*/ 2147483646 h 241"/>
              <a:gd name="T44" fmla="*/ 2147483646 w 2600"/>
              <a:gd name="T45" fmla="*/ 2147483646 h 241"/>
              <a:gd name="T46" fmla="*/ 2147483646 w 2600"/>
              <a:gd name="T47" fmla="*/ 2147483646 h 241"/>
              <a:gd name="T48" fmla="*/ 2147483646 w 2600"/>
              <a:gd name="T49" fmla="*/ 2147483646 h 241"/>
              <a:gd name="T50" fmla="*/ 2147483646 w 2600"/>
              <a:gd name="T51" fmla="*/ 2147483646 h 241"/>
              <a:gd name="T52" fmla="*/ 2147483646 w 2600"/>
              <a:gd name="T53" fmla="*/ 2147483646 h 241"/>
              <a:gd name="T54" fmla="*/ 2147483646 w 2600"/>
              <a:gd name="T55" fmla="*/ 2147483646 h 241"/>
              <a:gd name="T56" fmla="*/ 2147483646 w 2600"/>
              <a:gd name="T57" fmla="*/ 2147483646 h 241"/>
              <a:gd name="T58" fmla="*/ 2147483646 w 2600"/>
              <a:gd name="T59" fmla="*/ 2147483646 h 241"/>
              <a:gd name="T60" fmla="*/ 2147483646 w 2600"/>
              <a:gd name="T61" fmla="*/ 2147483646 h 241"/>
              <a:gd name="T62" fmla="*/ 2147483646 w 2600"/>
              <a:gd name="T63" fmla="*/ 2147483646 h 241"/>
              <a:gd name="T64" fmla="*/ 2147483646 w 2600"/>
              <a:gd name="T65" fmla="*/ 2147483646 h 241"/>
              <a:gd name="T66" fmla="*/ 2147483646 w 2600"/>
              <a:gd name="T67" fmla="*/ 0 h 24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600"/>
              <a:gd name="T103" fmla="*/ 0 h 241"/>
              <a:gd name="T104" fmla="*/ 2600 w 2600"/>
              <a:gd name="T105" fmla="*/ 241 h 24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600" h="241">
                <a:moveTo>
                  <a:pt x="0" y="208"/>
                </a:moveTo>
                <a:lnTo>
                  <a:pt x="31" y="213"/>
                </a:lnTo>
                <a:lnTo>
                  <a:pt x="62" y="213"/>
                </a:lnTo>
                <a:lnTo>
                  <a:pt x="114" y="219"/>
                </a:lnTo>
                <a:lnTo>
                  <a:pt x="145" y="229"/>
                </a:lnTo>
                <a:lnTo>
                  <a:pt x="176" y="229"/>
                </a:lnTo>
                <a:lnTo>
                  <a:pt x="207" y="235"/>
                </a:lnTo>
                <a:lnTo>
                  <a:pt x="238" y="235"/>
                </a:lnTo>
                <a:lnTo>
                  <a:pt x="280" y="240"/>
                </a:lnTo>
                <a:lnTo>
                  <a:pt x="311" y="240"/>
                </a:lnTo>
                <a:lnTo>
                  <a:pt x="352" y="240"/>
                </a:lnTo>
                <a:lnTo>
                  <a:pt x="393" y="240"/>
                </a:lnTo>
                <a:lnTo>
                  <a:pt x="425" y="240"/>
                </a:lnTo>
                <a:lnTo>
                  <a:pt x="456" y="235"/>
                </a:lnTo>
                <a:lnTo>
                  <a:pt x="497" y="229"/>
                </a:lnTo>
                <a:lnTo>
                  <a:pt x="549" y="213"/>
                </a:lnTo>
                <a:lnTo>
                  <a:pt x="580" y="208"/>
                </a:lnTo>
                <a:lnTo>
                  <a:pt x="632" y="192"/>
                </a:lnTo>
                <a:lnTo>
                  <a:pt x="663" y="187"/>
                </a:lnTo>
                <a:lnTo>
                  <a:pt x="694" y="171"/>
                </a:lnTo>
                <a:lnTo>
                  <a:pt x="725" y="160"/>
                </a:lnTo>
                <a:lnTo>
                  <a:pt x="777" y="144"/>
                </a:lnTo>
                <a:lnTo>
                  <a:pt x="808" y="128"/>
                </a:lnTo>
                <a:lnTo>
                  <a:pt x="839" y="117"/>
                </a:lnTo>
                <a:lnTo>
                  <a:pt x="870" y="107"/>
                </a:lnTo>
                <a:lnTo>
                  <a:pt x="911" y="101"/>
                </a:lnTo>
                <a:lnTo>
                  <a:pt x="953" y="91"/>
                </a:lnTo>
                <a:lnTo>
                  <a:pt x="994" y="85"/>
                </a:lnTo>
                <a:lnTo>
                  <a:pt x="1035" y="80"/>
                </a:lnTo>
                <a:lnTo>
                  <a:pt x="1067" y="75"/>
                </a:lnTo>
                <a:lnTo>
                  <a:pt x="1108" y="69"/>
                </a:lnTo>
                <a:lnTo>
                  <a:pt x="1149" y="59"/>
                </a:lnTo>
                <a:lnTo>
                  <a:pt x="1191" y="53"/>
                </a:lnTo>
                <a:lnTo>
                  <a:pt x="1222" y="53"/>
                </a:lnTo>
                <a:lnTo>
                  <a:pt x="1274" y="48"/>
                </a:lnTo>
                <a:lnTo>
                  <a:pt x="1325" y="48"/>
                </a:lnTo>
                <a:lnTo>
                  <a:pt x="1356" y="43"/>
                </a:lnTo>
                <a:lnTo>
                  <a:pt x="1388" y="43"/>
                </a:lnTo>
                <a:lnTo>
                  <a:pt x="1439" y="43"/>
                </a:lnTo>
                <a:lnTo>
                  <a:pt x="1491" y="43"/>
                </a:lnTo>
                <a:lnTo>
                  <a:pt x="1532" y="43"/>
                </a:lnTo>
                <a:lnTo>
                  <a:pt x="1574" y="48"/>
                </a:lnTo>
                <a:lnTo>
                  <a:pt x="1605" y="48"/>
                </a:lnTo>
                <a:lnTo>
                  <a:pt x="1646" y="53"/>
                </a:lnTo>
                <a:lnTo>
                  <a:pt x="1688" y="53"/>
                </a:lnTo>
                <a:lnTo>
                  <a:pt x="1740" y="59"/>
                </a:lnTo>
                <a:lnTo>
                  <a:pt x="1771" y="64"/>
                </a:lnTo>
                <a:lnTo>
                  <a:pt x="1822" y="64"/>
                </a:lnTo>
                <a:lnTo>
                  <a:pt x="1853" y="69"/>
                </a:lnTo>
                <a:lnTo>
                  <a:pt x="1916" y="69"/>
                </a:lnTo>
                <a:lnTo>
                  <a:pt x="1957" y="69"/>
                </a:lnTo>
                <a:lnTo>
                  <a:pt x="1998" y="69"/>
                </a:lnTo>
                <a:lnTo>
                  <a:pt x="2040" y="69"/>
                </a:lnTo>
                <a:lnTo>
                  <a:pt x="2071" y="69"/>
                </a:lnTo>
                <a:lnTo>
                  <a:pt x="2112" y="69"/>
                </a:lnTo>
                <a:lnTo>
                  <a:pt x="2154" y="64"/>
                </a:lnTo>
                <a:lnTo>
                  <a:pt x="2185" y="64"/>
                </a:lnTo>
                <a:lnTo>
                  <a:pt x="2226" y="59"/>
                </a:lnTo>
                <a:lnTo>
                  <a:pt x="2257" y="53"/>
                </a:lnTo>
                <a:lnTo>
                  <a:pt x="2309" y="48"/>
                </a:lnTo>
                <a:lnTo>
                  <a:pt x="2350" y="43"/>
                </a:lnTo>
                <a:lnTo>
                  <a:pt x="2382" y="37"/>
                </a:lnTo>
                <a:lnTo>
                  <a:pt x="2423" y="32"/>
                </a:lnTo>
                <a:lnTo>
                  <a:pt x="2454" y="27"/>
                </a:lnTo>
                <a:lnTo>
                  <a:pt x="2485" y="21"/>
                </a:lnTo>
                <a:lnTo>
                  <a:pt x="2527" y="16"/>
                </a:lnTo>
                <a:lnTo>
                  <a:pt x="2568" y="5"/>
                </a:lnTo>
                <a:lnTo>
                  <a:pt x="2599" y="0"/>
                </a:lnTo>
              </a:path>
            </a:pathLst>
          </a:custGeom>
          <a:noFill/>
          <a:ln w="19050" cap="rnd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697522" y="3995032"/>
            <a:ext cx="2005867" cy="273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ts val="1400"/>
              </a:lnSpc>
              <a:spcBef>
                <a:spcPts val="1700"/>
              </a:spcBef>
              <a:buSzPct val="70000"/>
              <a:buFont typeface="Monotype Sorts" pitchFamily="2" charset="2"/>
              <a:buChar char="n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lnSpc>
                <a:spcPts val="1400"/>
              </a:lnSpc>
              <a:spcBef>
                <a:spcPts val="200"/>
              </a:spcBef>
              <a:buSzPct val="100000"/>
              <a:buFont typeface="Times New Roman" panose="02020603050405020304" pitchFamily="18" charset="0"/>
              <a:buChar char="•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lnSpc>
                <a:spcPts val="1400"/>
              </a:lnSpc>
              <a:spcBef>
                <a:spcPts val="200"/>
              </a:spcBef>
              <a:buSzPct val="100000"/>
              <a:buFont typeface="Times New Roman" panose="02020603050405020304" pitchFamily="18" charset="0"/>
              <a:buChar char="—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lnSpc>
                <a:spcPts val="1400"/>
              </a:lnSpc>
              <a:spcBef>
                <a:spcPts val="2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-"/>
              <a:defRPr kumimoji="1" sz="14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LG TV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해상도</a:t>
            </a:r>
            <a:endParaRPr lang="ko-KR" altLang="en-US" sz="1000" b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528393" y="4247732"/>
            <a:ext cx="1208364" cy="639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kumimoji="0" lang="en-US" altLang="ko-KR" sz="9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21:9</a:t>
            </a:r>
          </a:p>
          <a:p>
            <a:pPr algn="ctr"/>
            <a:r>
              <a:rPr lang="en-US" altLang="ko-KR" sz="9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Template</a:t>
            </a:r>
            <a:endParaRPr kumimoji="0" lang="ko-KR" altLang="en-US" sz="9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3522215" y="4959015"/>
            <a:ext cx="910279" cy="5471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16:9</a:t>
            </a:r>
            <a:endParaRPr lang="en-US" altLang="ko-KR" sz="9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 algn="ctr"/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Template</a:t>
            </a:r>
            <a:endParaRPr lang="ko-KR" altLang="en-US" sz="9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504582" y="4969767"/>
            <a:ext cx="667264" cy="5377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4:3</a:t>
            </a:r>
            <a:endParaRPr lang="en-US" altLang="ko-KR" sz="9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 algn="ctr"/>
            <a:r>
              <a:rPr lang="en-US" altLang="ko-KR" sz="9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Template</a:t>
            </a:r>
            <a:endParaRPr lang="ko-KR" altLang="en-US" sz="9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35" name="모서리가 둥근 직사각형 34"/>
          <p:cNvSpPr/>
          <p:nvPr/>
        </p:nvSpPr>
        <p:spPr bwMode="auto">
          <a:xfrm>
            <a:off x="3347159" y="3943108"/>
            <a:ext cx="1965561" cy="1698459"/>
          </a:xfrm>
          <a:prstGeom prst="roundRect">
            <a:avLst>
              <a:gd name="adj" fmla="val 3849"/>
            </a:avLst>
          </a:prstGeom>
          <a:noFill/>
          <a:ln w="19050" algn="ctr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37" name="톱니 모양의 오른쪽 화살표 36"/>
          <p:cNvSpPr/>
          <p:nvPr/>
        </p:nvSpPr>
        <p:spPr bwMode="auto">
          <a:xfrm>
            <a:off x="2788214" y="4567730"/>
            <a:ext cx="486857" cy="413346"/>
          </a:xfrm>
          <a:prstGeom prst="notchedRightArrow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77397" y="3965550"/>
            <a:ext cx="9909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</a:t>
            </a:r>
            <a:endParaRPr lang="ko-KR" altLang="en-US" sz="1000" b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1" name="모서리가 둥근 직사각형 220"/>
          <p:cNvSpPr>
            <a:spLocks noChangeArrowheads="1"/>
          </p:cNvSpPr>
          <p:nvPr/>
        </p:nvSpPr>
        <p:spPr bwMode="auto">
          <a:xfrm>
            <a:off x="632520" y="1589616"/>
            <a:ext cx="4680200" cy="2880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3175" algn="ctr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tIns="0" bIns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</a:t>
            </a:r>
            <a:r>
              <a:rPr lang="en-US" altLang="ko-KR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000" b="1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언어별 대응</a:t>
            </a:r>
            <a:endParaRPr lang="ko-KR" altLang="en-US" sz="10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Freeform 61"/>
          <p:cNvSpPr>
            <a:spLocks/>
          </p:cNvSpPr>
          <p:nvPr/>
        </p:nvSpPr>
        <p:spPr bwMode="auto">
          <a:xfrm rot="16200000" flipV="1">
            <a:off x="3761637" y="3451658"/>
            <a:ext cx="3882441" cy="368271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3175">
            <a:solidFill>
              <a:schemeClr val="tx2"/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4" name="Text Box 256"/>
          <p:cNvSpPr txBox="1">
            <a:spLocks noChangeArrowheads="1"/>
          </p:cNvSpPr>
          <p:nvPr/>
        </p:nvSpPr>
        <p:spPr bwMode="auto">
          <a:xfrm>
            <a:off x="632520" y="1917688"/>
            <a:ext cx="5040561" cy="616951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>
              <a:buFont typeface="Wingdings" pitchFamily="2" charset="2"/>
              <a:buChar char="§"/>
            </a:pPr>
            <a:r>
              <a:rPr kumimoji="0"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대상 국가</a:t>
            </a:r>
            <a:r>
              <a:rPr kumimoji="0"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0"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 및 언어정보를 관리하여 </a:t>
            </a:r>
            <a:r>
              <a:rPr kumimoji="0"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 (</a:t>
            </a:r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Service Delivery 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Platform)</a:t>
            </a:r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국가와 언어별로 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정보를 조회</a:t>
            </a:r>
            <a:endParaRPr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endParaRPr kumimoji="0"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  EX)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endParaRPr kumimoji="0"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859345"/>
              </p:ext>
            </p:extLst>
          </p:nvPr>
        </p:nvGraphicFramePr>
        <p:xfrm>
          <a:off x="1420247" y="2365280"/>
          <a:ext cx="1449630" cy="883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815"/>
                <a:gridCol w="724815"/>
              </a:tblGrid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서비스 국가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한국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KR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일본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JP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….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….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20165"/>
              </p:ext>
            </p:extLst>
          </p:nvPr>
        </p:nvGraphicFramePr>
        <p:xfrm>
          <a:off x="3099296" y="2364229"/>
          <a:ext cx="1448530" cy="883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265"/>
                <a:gridCol w="724265"/>
              </a:tblGrid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지원 언어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한국어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KOR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일본어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JPN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….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….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52624" y="1903581"/>
            <a:ext cx="3598633" cy="1562433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txBody>
          <a:bodyPr wrap="square" rtlCol="0">
            <a:noAutofit/>
          </a:bodyPr>
          <a:lstStyle/>
          <a:p>
            <a:endParaRPr lang="en-US" altLang="ko-KR" sz="12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언어 별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정보로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Image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별로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생성관리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55600" indent="-177800">
              <a:buFont typeface="Wingdings" panose="05000000000000000000" pitchFamily="2" charset="2"/>
              <a:buChar char="v"/>
            </a:pPr>
            <a:r>
              <a:rPr lang="ko-KR" altLang="en-US" sz="1000" b="1" u="sng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이미지파일 명명 규칙</a:t>
            </a:r>
            <a:endParaRPr lang="en-US" altLang="ko-KR" sz="1000" b="1" u="sng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i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{</a:t>
            </a:r>
            <a:r>
              <a: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category</a:t>
            </a:r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}_{</a:t>
            </a:r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언어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}_{</a:t>
            </a:r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}_{</a:t>
            </a:r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해상도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}_{</a:t>
            </a:r>
            <a:r>
              <a:rPr lang="ko-KR" altLang="en-US" sz="1100" b="1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화면비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}_</a:t>
            </a:r>
            <a:b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{</a:t>
            </a:r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timestamp}.jpeg</a:t>
            </a:r>
            <a:endParaRPr lang="ko-KR" altLang="en-US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952624" y="4207174"/>
            <a:ext cx="3598633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file name sample)</a:t>
            </a:r>
          </a:p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hot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</a:t>
            </a:r>
            <a:r>
              <a:rPr lang="en-US" altLang="ko-KR" sz="1000" b="1" dirty="0" smtClean="0">
                <a:solidFill>
                  <a:schemeClr val="tx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kor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</a:t>
            </a:r>
            <a:r>
              <a:rPr lang="en-US" altLang="ko-KR" sz="1000" b="1" dirty="0" smtClean="0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kr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_UHD_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21_9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_20140820181421.jpeg</a:t>
            </a:r>
            <a:endParaRPr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Hot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</a:t>
            </a:r>
            <a:r>
              <a:rPr lang="en-US" altLang="ko-KR" sz="1000" b="1" dirty="0" smtClean="0">
                <a:solidFill>
                  <a:schemeClr val="tx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jpn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</a:t>
            </a:r>
            <a:r>
              <a:rPr lang="en-US" altLang="ko-KR" sz="1000" b="1" dirty="0" smtClean="0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jp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_UHD_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21_9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_20140820181421.jpeg</a:t>
            </a:r>
            <a:endParaRPr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hot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</a:t>
            </a:r>
            <a:r>
              <a:rPr lang="en-US" altLang="ko-KR" sz="1000" b="1" dirty="0" smtClean="0">
                <a:solidFill>
                  <a:schemeClr val="tx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kor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</a:t>
            </a:r>
            <a:r>
              <a:rPr lang="en-US" altLang="ko-KR" sz="1000" b="1" dirty="0" smtClean="0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kr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_UHD_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16_9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_20140820181421.jpeg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hot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</a:t>
            </a:r>
            <a:r>
              <a:rPr lang="en-US" altLang="ko-KR" sz="1000" b="1" dirty="0" smtClean="0">
                <a:solidFill>
                  <a:schemeClr val="tx2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jpn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</a:t>
            </a:r>
            <a:r>
              <a:rPr lang="en-US" altLang="ko-KR" sz="1000" b="1" dirty="0" smtClean="0">
                <a:solidFill>
                  <a:schemeClr val="accent4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jp_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FHD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16_9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_20140820181421.jpeg</a:t>
            </a:r>
            <a:endParaRPr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…………….</a:t>
            </a:r>
            <a:endParaRPr lang="ko-KR" altLang="en-US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0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플랫폼의 해상도와 설정된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국가와 언어별로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Page 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지원하기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위하여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 서비스 국가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언어 정보를 관리합니다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461246" y="5813789"/>
            <a:ext cx="9055662" cy="676144"/>
            <a:chOff x="461246" y="5089889"/>
            <a:chExt cx="9055662" cy="676144"/>
          </a:xfrm>
        </p:grpSpPr>
        <p:sp>
          <p:nvSpPr>
            <p:cNvPr id="36" name="직사각형 35"/>
            <p:cNvSpPr/>
            <p:nvPr/>
          </p:nvSpPr>
          <p:spPr bwMode="auto">
            <a:xfrm>
              <a:off x="461246" y="5089889"/>
              <a:ext cx="938676" cy="64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 algn="ctr">
              <a:solidFill>
                <a:schemeClr val="bg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rPr>
                <a:t>고려사항</a:t>
              </a:r>
              <a:endParaRPr kumimoji="0" lang="ko-KR" altLang="en-US" sz="12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43" name="직사각형 42"/>
            <p:cNvSpPr/>
            <p:nvPr/>
          </p:nvSpPr>
          <p:spPr bwMode="auto">
            <a:xfrm>
              <a:off x="1391830" y="5102744"/>
              <a:ext cx="8125078" cy="633600"/>
            </a:xfrm>
            <a:prstGeom prst="rect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0"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391830" y="5119702"/>
              <a:ext cx="795791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서비스 국가의 언어에 </a:t>
              </a:r>
              <a:r>
                <a:rPr lang="ko-KR" altLang="en-US" sz="1200" b="1" dirty="0" err="1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매칭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되는 언어에 해당하는 컨텐츠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Meta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정보가 없을 </a:t>
              </a:r>
              <a:r>
                <a:rPr lang="ko-KR" altLang="en-US" sz="1200" b="1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경우 </a:t>
              </a:r>
              <a:endParaRPr lang="en-US" altLang="ko-KR" sz="12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  Default 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언어는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ENU(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영어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-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미국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)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로 설정함</a:t>
              </a:r>
              <a:endParaRPr lang="en-US" altLang="ko-KR" sz="12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7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 및 플랫폼 대응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8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9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21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1" y="716269"/>
            <a:ext cx="9144000" cy="329386"/>
          </a:xfrm>
        </p:spPr>
        <p:txBody>
          <a:bodyPr/>
          <a:lstStyle/>
          <a:p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Mgmt System</a:t>
            </a:r>
            <a:r>
              <a:rPr kumimoji="0"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관리를</a:t>
            </a:r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0"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위하여 아래의 기능을 </a:t>
            </a:r>
            <a:r>
              <a:rPr kumimoji="0" lang="ko-KR" altLang="en-US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제공합니다</a:t>
            </a:r>
            <a:r>
              <a:rPr kumimoji="0"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</p:txBody>
      </p:sp>
      <p:sp>
        <p:nvSpPr>
          <p:cNvPr id="4" name="직사각형 40"/>
          <p:cNvSpPr>
            <a:spLocks noChangeArrowheads="1"/>
          </p:cNvSpPr>
          <p:nvPr/>
        </p:nvSpPr>
        <p:spPr bwMode="auto">
          <a:xfrm>
            <a:off x="415925" y="1178892"/>
            <a:ext cx="6985000" cy="372410"/>
          </a:xfrm>
          <a:prstGeom prst="rect">
            <a:avLst/>
          </a:prstGeom>
          <a:noFill/>
          <a:ln>
            <a:noFill/>
          </a:ln>
          <a:extLst/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Admin Site</a:t>
            </a:r>
            <a:r>
              <a:rPr lang="ko-KR" altLang="en-US" sz="14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의 주요 기능 구성도</a:t>
            </a:r>
            <a:endParaRPr lang="ko-KR" altLang="en-US" sz="14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45" name="직사각형 52"/>
          <p:cNvSpPr>
            <a:spLocks noChangeArrowheads="1"/>
          </p:cNvSpPr>
          <p:nvPr/>
        </p:nvSpPr>
        <p:spPr bwMode="auto">
          <a:xfrm>
            <a:off x="3476906" y="1850995"/>
            <a:ext cx="2881312" cy="925356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뫼비우스 Regular"/>
            </a:endParaRPr>
          </a:p>
        </p:txBody>
      </p:sp>
      <p:sp>
        <p:nvSpPr>
          <p:cNvPr id="46" name="직사각형 6"/>
          <p:cNvSpPr>
            <a:spLocks noChangeArrowheads="1"/>
          </p:cNvSpPr>
          <p:nvPr/>
        </p:nvSpPr>
        <p:spPr bwMode="auto">
          <a:xfrm>
            <a:off x="4103201" y="1697142"/>
            <a:ext cx="14400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</a:t>
            </a: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sz="12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 </a:t>
            </a:r>
            <a:r>
              <a:rPr lang="en-US" altLang="ko-KR" sz="12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476906" y="2005949"/>
            <a:ext cx="2881312" cy="672042"/>
            <a:chOff x="3498214" y="2134635"/>
            <a:chExt cx="2881312" cy="672042"/>
          </a:xfrm>
        </p:grpSpPr>
        <p:sp>
          <p:nvSpPr>
            <p:cNvPr id="47" name="모서리가 둥근 직사각형 220"/>
            <p:cNvSpPr>
              <a:spLocks noChangeArrowheads="1"/>
            </p:cNvSpPr>
            <p:nvPr/>
          </p:nvSpPr>
          <p:spPr bwMode="auto">
            <a:xfrm>
              <a:off x="3602688" y="2134635"/>
              <a:ext cx="2663825" cy="288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175" algn="ctr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tIns="0" bIns="0" anchor="ctr"/>
            <a:lstStyle/>
            <a:p>
              <a:pPr algn="ctr"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Template </a:t>
              </a:r>
              <a:r>
                <a:rPr lang="ko-KR" altLang="en-US" sz="1000" b="1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</a:t>
              </a:r>
              <a:endPara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8" name="Text Box 256"/>
            <p:cNvSpPr txBox="1">
              <a:spLocks noChangeArrowheads="1"/>
            </p:cNvSpPr>
            <p:nvPr/>
          </p:nvSpPr>
          <p:spPr bwMode="auto">
            <a:xfrm>
              <a:off x="3498214" y="2442946"/>
              <a:ext cx="2881312" cy="36373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kumimoji="0"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kumimoji="0"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를 생성할 기본 </a:t>
              </a:r>
              <a:r>
                <a:rPr kumimoji="0"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Template </a:t>
              </a:r>
              <a:r>
                <a:rPr kumimoji="0"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정보 관리</a:t>
              </a:r>
              <a:endParaRPr kumimoji="0" lang="ko-KR" altLang="en-US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9" name="직사각형 52"/>
          <p:cNvSpPr>
            <a:spLocks noChangeArrowheads="1"/>
          </p:cNvSpPr>
          <p:nvPr/>
        </p:nvSpPr>
        <p:spPr bwMode="auto">
          <a:xfrm>
            <a:off x="3478493" y="3074706"/>
            <a:ext cx="2879725" cy="82081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뫼비우스 Regular"/>
            </a:endParaRPr>
          </a:p>
        </p:txBody>
      </p:sp>
      <p:sp>
        <p:nvSpPr>
          <p:cNvPr id="50" name="직사각형 6"/>
          <p:cNvSpPr>
            <a:spLocks noChangeArrowheads="1"/>
          </p:cNvSpPr>
          <p:nvPr/>
        </p:nvSpPr>
        <p:spPr bwMode="auto">
          <a:xfrm>
            <a:off x="4103201" y="2863955"/>
            <a:ext cx="14400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</a:t>
            </a:r>
            <a:r>
              <a:rPr lang="en-US" altLang="ko-KR" sz="12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Scheduler</a:t>
            </a:r>
            <a:r>
              <a:rPr lang="ko-KR" altLang="en-US" sz="1200" b="1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관리 </a:t>
            </a:r>
            <a:r>
              <a:rPr lang="en-US" altLang="ko-KR" sz="1200" b="1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  <a:endParaRPr lang="ko-KR" altLang="en-US" sz="12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476906" y="3185345"/>
            <a:ext cx="2881312" cy="785328"/>
            <a:chOff x="3498214" y="3428331"/>
            <a:chExt cx="2881312" cy="785328"/>
          </a:xfrm>
        </p:grpSpPr>
        <p:sp>
          <p:nvSpPr>
            <p:cNvPr id="51" name="모서리가 둥근 직사각형 220"/>
            <p:cNvSpPr>
              <a:spLocks noChangeArrowheads="1"/>
            </p:cNvSpPr>
            <p:nvPr/>
          </p:nvSpPr>
          <p:spPr bwMode="auto">
            <a:xfrm>
              <a:off x="3602688" y="3428331"/>
              <a:ext cx="2663825" cy="288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175" algn="ctr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tIns="0" bIns="0" anchor="ctr"/>
            <a:lstStyle/>
            <a:p>
              <a:pPr algn="ctr"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Scheduler</a:t>
              </a:r>
              <a:r>
                <a:rPr lang="ko-KR" altLang="en-US" sz="1000" b="1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</a:t>
              </a:r>
              <a:endPara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2" name="Text Box 256"/>
            <p:cNvSpPr txBox="1">
              <a:spLocks noChangeArrowheads="1"/>
            </p:cNvSpPr>
            <p:nvPr/>
          </p:nvSpPr>
          <p:spPr bwMode="auto">
            <a:xfrm>
              <a:off x="3498214" y="3700876"/>
              <a:ext cx="2881312" cy="512783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생성할 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Scheduler 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정보를 국가별 관리</a:t>
              </a:r>
              <a:endParaRPr kumimoji="0"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3" name="직사각형 52"/>
          <p:cNvSpPr>
            <a:spLocks noChangeArrowheads="1"/>
          </p:cNvSpPr>
          <p:nvPr/>
        </p:nvSpPr>
        <p:spPr bwMode="auto">
          <a:xfrm>
            <a:off x="3478493" y="4251897"/>
            <a:ext cx="2879725" cy="1439192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뫼비우스 Regular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476906" y="4385670"/>
            <a:ext cx="2881311" cy="689912"/>
            <a:chOff x="3498214" y="4723906"/>
            <a:chExt cx="2881311" cy="689912"/>
          </a:xfrm>
        </p:grpSpPr>
        <p:sp>
          <p:nvSpPr>
            <p:cNvPr id="54" name="모서리가 둥근 직사각형 220"/>
            <p:cNvSpPr>
              <a:spLocks noChangeArrowheads="1"/>
            </p:cNvSpPr>
            <p:nvPr/>
          </p:nvSpPr>
          <p:spPr bwMode="auto">
            <a:xfrm>
              <a:off x="3589217" y="4723906"/>
              <a:ext cx="2663825" cy="288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175" algn="ctr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tIns="0" bIns="0" anchor="ctr"/>
            <a:lstStyle/>
            <a:p>
              <a:pPr algn="ctr">
                <a:defRPr/>
              </a:pPr>
              <a:r>
                <a:rPr lang="ko-KR" altLang="en-US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서비스 국가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 </a:t>
              </a:r>
              <a:r>
                <a:rPr lang="ko-KR" altLang="en-US" sz="1000" b="1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언어 관리</a:t>
              </a:r>
              <a:endPara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5" name="Text Box 256"/>
            <p:cNvSpPr txBox="1">
              <a:spLocks noChangeArrowheads="1"/>
            </p:cNvSpPr>
            <p:nvPr/>
          </p:nvSpPr>
          <p:spPr bwMode="auto">
            <a:xfrm>
              <a:off x="3498214" y="4996452"/>
              <a:ext cx="2881311" cy="417366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kumimoji="0"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서비스 국가 정보와 언어 정보 관리</a:t>
              </a:r>
              <a:endParaRPr kumimoji="0"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56" name="직사각형 6"/>
          <p:cNvSpPr>
            <a:spLocks noChangeArrowheads="1"/>
          </p:cNvSpPr>
          <p:nvPr/>
        </p:nvSpPr>
        <p:spPr bwMode="auto">
          <a:xfrm>
            <a:off x="4103201" y="4055380"/>
            <a:ext cx="14400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</a:t>
            </a:r>
            <a:r>
              <a:rPr lang="ko-KR" altLang="en-US" sz="12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정보 관리 </a:t>
            </a:r>
            <a:r>
              <a:rPr lang="en-US" altLang="ko-KR" sz="1200" b="1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  <a:endParaRPr lang="ko-KR" altLang="en-US" sz="12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476907" y="4987665"/>
            <a:ext cx="2881310" cy="782132"/>
            <a:chOff x="3498215" y="5440201"/>
            <a:chExt cx="2881310" cy="782132"/>
          </a:xfrm>
        </p:grpSpPr>
        <p:sp>
          <p:nvSpPr>
            <p:cNvPr id="57" name="모서리가 둥근 직사각형 220"/>
            <p:cNvSpPr>
              <a:spLocks noChangeArrowheads="1"/>
            </p:cNvSpPr>
            <p:nvPr/>
          </p:nvSpPr>
          <p:spPr bwMode="auto">
            <a:xfrm>
              <a:off x="3589217" y="5440201"/>
              <a:ext cx="2663825" cy="288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175" algn="ctr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tIns="0" bIns="0" anchor="ctr"/>
            <a:lstStyle/>
            <a:p>
              <a:pPr algn="ctr">
                <a:defRPr/>
              </a:pPr>
              <a:r>
                <a:rPr lang="ko-KR" altLang="en-US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서비스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TV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플랫폼 관리</a:t>
              </a:r>
              <a:endPara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8" name="Text Box 256"/>
            <p:cNvSpPr txBox="1">
              <a:spLocks noChangeArrowheads="1"/>
            </p:cNvSpPr>
            <p:nvPr/>
          </p:nvSpPr>
          <p:spPr bwMode="auto">
            <a:xfrm>
              <a:off x="3498215" y="5712746"/>
              <a:ext cx="2881310" cy="50958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kumimoji="0"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서비스 대상 </a:t>
              </a:r>
              <a:r>
                <a:rPr kumimoji="0"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TV </a:t>
              </a:r>
              <a:r>
                <a:rPr kumimoji="0"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플랫폼의 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해상도 및 화면비율 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정보를 관리</a:t>
              </a:r>
              <a:endParaRPr kumimoji="0"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22" name="직사각형 52"/>
          <p:cNvSpPr>
            <a:spLocks noChangeArrowheads="1"/>
          </p:cNvSpPr>
          <p:nvPr/>
        </p:nvSpPr>
        <p:spPr bwMode="auto">
          <a:xfrm>
            <a:off x="486056" y="1850995"/>
            <a:ext cx="2879725" cy="3847825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뫼비우스 Regular"/>
            </a:endParaRPr>
          </a:p>
        </p:txBody>
      </p:sp>
      <p:sp>
        <p:nvSpPr>
          <p:cNvPr id="23" name="직사각형 6"/>
          <p:cNvSpPr>
            <a:spLocks noChangeArrowheads="1"/>
          </p:cNvSpPr>
          <p:nvPr/>
        </p:nvSpPr>
        <p:spPr bwMode="auto">
          <a:xfrm>
            <a:off x="1195502" y="1686296"/>
            <a:ext cx="14400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</a:t>
            </a: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관리 </a:t>
            </a:r>
            <a:r>
              <a:rPr lang="en-US" altLang="ko-KR" sz="12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17115" y="1995403"/>
            <a:ext cx="2848666" cy="1103542"/>
            <a:chOff x="439034" y="2116358"/>
            <a:chExt cx="2848666" cy="1103542"/>
          </a:xfrm>
        </p:grpSpPr>
        <p:sp>
          <p:nvSpPr>
            <p:cNvPr id="24" name="모서리가 둥근 직사각형 220"/>
            <p:cNvSpPr>
              <a:spLocks noChangeArrowheads="1"/>
            </p:cNvSpPr>
            <p:nvPr/>
          </p:nvSpPr>
          <p:spPr bwMode="auto">
            <a:xfrm>
              <a:off x="519100" y="2116358"/>
              <a:ext cx="2663825" cy="288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175" algn="ctr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tIns="0" bIns="0" anchor="ctr"/>
            <a:lstStyle/>
            <a:p>
              <a:pPr algn="ctr"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관리</a:t>
              </a:r>
              <a:endPara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5" name="Text Box 256"/>
            <p:cNvSpPr txBox="1">
              <a:spLocks noChangeArrowheads="1"/>
            </p:cNvSpPr>
            <p:nvPr/>
          </p:nvSpPr>
          <p:spPr bwMode="auto">
            <a:xfrm>
              <a:off x="439034" y="2388903"/>
              <a:ext cx="2848666" cy="83099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생성된 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조회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수정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</a:t>
              </a:r>
              <a:endPara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171450" indent="-171450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별도 온라인 제작 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추가</a:t>
              </a: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수정</a:t>
              </a:r>
              <a:r>
                <a:rPr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</a:t>
              </a:r>
              <a:endPara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171450" indent="-171450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수동으로 선택한 </a:t>
              </a:r>
              <a:r>
                <a:rPr lang="ko-KR" altLang="en-US" sz="1000" dirty="0" err="1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컨텐츠를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로 생성</a:t>
              </a:r>
              <a:endPara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171450" indent="-171450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Notification</a:t>
              </a:r>
              <a:endPara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7115" y="3898859"/>
            <a:ext cx="2848666" cy="1103542"/>
            <a:chOff x="439034" y="3924564"/>
            <a:chExt cx="2848666" cy="1103542"/>
          </a:xfrm>
        </p:grpSpPr>
        <p:sp>
          <p:nvSpPr>
            <p:cNvPr id="59" name="모서리가 둥근 직사각형 220"/>
            <p:cNvSpPr>
              <a:spLocks noChangeArrowheads="1"/>
            </p:cNvSpPr>
            <p:nvPr/>
          </p:nvSpPr>
          <p:spPr bwMode="auto">
            <a:xfrm>
              <a:off x="531454" y="3924564"/>
              <a:ext cx="2663825" cy="288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175" algn="ctr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tIns="0" bIns="0" anchor="ctr"/>
            <a:lstStyle/>
            <a:p>
              <a:pPr algn="ctr">
                <a:defRPr/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배포 관리</a:t>
              </a:r>
              <a:endParaRPr lang="ko-KR" altLang="en-US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0" name="Text Box 256"/>
            <p:cNvSpPr txBox="1">
              <a:spLocks noChangeArrowheads="1"/>
            </p:cNvSpPr>
            <p:nvPr/>
          </p:nvSpPr>
          <p:spPr bwMode="auto">
            <a:xfrm>
              <a:off x="439034" y="4197109"/>
              <a:ext cx="2848666" cy="830997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CDN / Store Front Server 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에 배포되어 있는 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와 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Map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파일 정보 변경</a:t>
              </a:r>
              <a:endPara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CDN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에 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와 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Map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파일을 등록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수정</a:t>
              </a:r>
              <a:r>
                <a:rPr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</a:t>
              </a:r>
              <a:endPara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kumimoji="0"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Store Front Server </a:t>
              </a:r>
              <a:r>
                <a:rPr kumimoji="0"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에 </a:t>
              </a:r>
              <a:r>
                <a:rPr kumimoji="0" lang="en-US" altLang="ko-KR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kumimoji="0"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kumimoji="0" lang="ko-KR" altLang="en-US" sz="100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배포 요청</a:t>
              </a:r>
              <a:endParaRPr kumimoji="0"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6" name="직사각형 52"/>
          <p:cNvSpPr>
            <a:spLocks noChangeArrowheads="1"/>
          </p:cNvSpPr>
          <p:nvPr/>
        </p:nvSpPr>
        <p:spPr bwMode="auto">
          <a:xfrm>
            <a:off x="6425126" y="1850995"/>
            <a:ext cx="2881313" cy="3844886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뫼비우스 Regular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6425126" y="1986437"/>
            <a:ext cx="2865614" cy="993270"/>
            <a:chOff x="6624461" y="2110332"/>
            <a:chExt cx="2865614" cy="993270"/>
          </a:xfrm>
        </p:grpSpPr>
        <p:sp>
          <p:nvSpPr>
            <p:cNvPr id="8" name="모서리가 둥근 직사각형 220"/>
            <p:cNvSpPr>
              <a:spLocks noChangeArrowheads="1"/>
            </p:cNvSpPr>
            <p:nvPr/>
          </p:nvSpPr>
          <p:spPr bwMode="auto">
            <a:xfrm>
              <a:off x="6733999" y="2110332"/>
              <a:ext cx="2663825" cy="288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175" algn="ctr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tIns="0" bIns="0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사용자 관리</a:t>
              </a:r>
            </a:p>
          </p:txBody>
        </p:sp>
        <p:sp>
          <p:nvSpPr>
            <p:cNvPr id="13" name="Text Box 256"/>
            <p:cNvSpPr txBox="1">
              <a:spLocks noChangeArrowheads="1"/>
            </p:cNvSpPr>
            <p:nvPr/>
          </p:nvSpPr>
          <p:spPr bwMode="auto">
            <a:xfrm>
              <a:off x="6624461" y="2382877"/>
              <a:ext cx="2865614" cy="720725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kumimoji="0"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사용자가 계정을 신청</a:t>
              </a:r>
              <a:endParaRPr kumimoji="0"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171450" indent="-171450" eaLnBrk="1" hangingPunct="1">
                <a:lnSpc>
                  <a:spcPct val="120000"/>
                </a:lnSpc>
                <a:buFont typeface="Wingdings" pitchFamily="2" charset="2"/>
                <a:buChar char="§"/>
              </a:pPr>
              <a:r>
                <a:rPr kumimoji="0"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권한이 부여된 관리자가 승인</a:t>
              </a:r>
              <a:r>
                <a:rPr kumimoji="0"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  <a:sym typeface="Wingdings 2" pitchFamily="18" charset="2"/>
                </a:rPr>
                <a:t>반려 기능 수행</a:t>
              </a:r>
              <a:endParaRPr kumimoji="0"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425126" y="2890801"/>
            <a:ext cx="2900540" cy="1136145"/>
            <a:chOff x="6624461" y="3205196"/>
            <a:chExt cx="2900540" cy="1136145"/>
          </a:xfrm>
        </p:grpSpPr>
        <p:sp>
          <p:nvSpPr>
            <p:cNvPr id="14" name="모서리가 둥근 직사각형 220"/>
            <p:cNvSpPr>
              <a:spLocks noChangeArrowheads="1"/>
            </p:cNvSpPr>
            <p:nvPr/>
          </p:nvSpPr>
          <p:spPr bwMode="auto">
            <a:xfrm>
              <a:off x="6733999" y="3205196"/>
              <a:ext cx="2663825" cy="288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175" algn="ctr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tIns="0" bIns="0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메뉴 관리</a:t>
              </a:r>
            </a:p>
          </p:txBody>
        </p:sp>
        <p:sp>
          <p:nvSpPr>
            <p:cNvPr id="15" name="Text Box 256"/>
            <p:cNvSpPr txBox="1">
              <a:spLocks noChangeArrowheads="1"/>
            </p:cNvSpPr>
            <p:nvPr/>
          </p:nvSpPr>
          <p:spPr bwMode="auto">
            <a:xfrm>
              <a:off x="6624461" y="3477741"/>
              <a:ext cx="2900540" cy="8636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defPPr>
                <a:defRPr lang="ko-KR"/>
              </a:defPPr>
              <a:lvl1pPr marL="171450" indent="-171450" eaLnBrk="1" latinLnBrk="0" hangingPunct="1">
                <a:lnSpc>
                  <a:spcPct val="120000"/>
                </a:lnSpc>
                <a:buFont typeface="Wingdings" panose="05000000000000000000" pitchFamily="2" charset="2"/>
                <a:buChar char="§"/>
                <a:defRPr kumimoji="0" sz="1000" b="0">
                  <a:solidFill>
                    <a:srgbClr val="FF0000"/>
                  </a:solidFill>
                  <a:latin typeface="+mn-ea"/>
                  <a:ea typeface="+mn-ea"/>
                </a:defRPr>
              </a:lvl1pPr>
            </a:lstStyle>
            <a:p>
              <a:pPr>
                <a:defRPr/>
              </a:pPr>
              <a:r>
                <a:rPr lang="ko-KR" altLang="en-US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메뉴 명</a:t>
              </a:r>
              <a:r>
                <a:rPr lang="en-US" altLang="ko-KR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URL </a:t>
              </a:r>
              <a:r>
                <a:rPr lang="ko-KR" altLang="en-US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속성 정보를 관리</a:t>
              </a:r>
              <a:endParaRPr lang="en-US" altLang="ko-KR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0" indent="0">
                <a:buFont typeface="Wingdings" panose="05000000000000000000" pitchFamily="2" charset="2"/>
                <a:buNone/>
                <a:defRPr/>
              </a:pPr>
              <a:r>
                <a:rPr lang="en-US" altLang="ko-KR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   </a:t>
              </a:r>
              <a:r>
                <a:rPr lang="ko-KR" altLang="en-US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메뉴 하위의 기능</a:t>
              </a:r>
              <a:r>
                <a:rPr lang="en-US" altLang="ko-KR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(CRUD) </a:t>
              </a:r>
              <a:r>
                <a:rPr lang="ko-KR" altLang="en-US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정보도 관리함</a:t>
              </a:r>
              <a:endParaRPr lang="en-US" altLang="ko-KR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>
                <a:defRPr/>
              </a:pPr>
              <a:r>
                <a:rPr lang="ko-KR" altLang="en-US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메뉴의 </a:t>
              </a:r>
              <a:r>
                <a:rPr lang="en-US" altLang="ko-KR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Hierarchy(</a:t>
              </a:r>
              <a:r>
                <a:rPr lang="ko-KR" altLang="en-US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대</a:t>
              </a:r>
              <a:r>
                <a:rPr lang="en-US" altLang="ko-KR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lang="ko-KR" altLang="en-US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소 메뉴</a:t>
              </a:r>
              <a:r>
                <a:rPr lang="en-US" altLang="ko-KR" dirty="0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)</a:t>
              </a:r>
              <a:r>
                <a:rPr lang="ko-KR" altLang="en-US" smtClean="0">
                  <a:solidFill>
                    <a:schemeClr val="tx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와 메뉴의 표시 순서를 관리</a:t>
              </a:r>
              <a:endParaRPr lang="en-US" altLang="ko-KR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425126" y="4269950"/>
            <a:ext cx="2865614" cy="1353633"/>
            <a:chOff x="6624461" y="4622445"/>
            <a:chExt cx="2865614" cy="1353633"/>
          </a:xfrm>
        </p:grpSpPr>
        <p:sp>
          <p:nvSpPr>
            <p:cNvPr id="16" name="모서리가 둥근 직사각형 220"/>
            <p:cNvSpPr>
              <a:spLocks noChangeArrowheads="1"/>
            </p:cNvSpPr>
            <p:nvPr/>
          </p:nvSpPr>
          <p:spPr bwMode="auto">
            <a:xfrm>
              <a:off x="6733999" y="4622445"/>
              <a:ext cx="2663825" cy="288000"/>
            </a:xfrm>
            <a:prstGeom prst="roundRect">
              <a:avLst>
                <a:gd name="adj" fmla="val 16667"/>
              </a:avLst>
            </a:prstGeom>
            <a:solidFill>
              <a:schemeClr val="tx2"/>
            </a:solidFill>
            <a:ln w="3175" algn="ctr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tIns="0" bIns="0" anchor="ctr"/>
            <a:lstStyle/>
            <a:p>
              <a:pPr algn="ctr"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권한 관리</a:t>
              </a:r>
            </a:p>
          </p:txBody>
        </p:sp>
        <p:sp>
          <p:nvSpPr>
            <p:cNvPr id="17" name="Text Box 256"/>
            <p:cNvSpPr txBox="1">
              <a:spLocks noChangeArrowheads="1"/>
            </p:cNvSpPr>
            <p:nvPr/>
          </p:nvSpPr>
          <p:spPr bwMode="auto">
            <a:xfrm>
              <a:off x="6624461" y="4896578"/>
              <a:ext cx="2865614" cy="10795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marL="171450" indent="-171450" eaLnBrk="1" hangingPunct="1">
                <a:buFont typeface="Wingdings" pitchFamily="2" charset="2"/>
                <a:buChar char="§"/>
              </a:pPr>
              <a:r>
                <a:rPr kumimoji="0"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사용자의 메뉴 접근 여부 및 생성</a:t>
              </a:r>
              <a:r>
                <a:rPr kumimoji="0"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kumimoji="0" lang="ko-KR" altLang="en-US" sz="100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수정</a:t>
              </a:r>
              <a:r>
                <a:rPr kumimoji="0" lang="en-US" altLang="ko-KR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</a:t>
              </a:r>
              <a:r>
                <a:rPr kumimoji="0" lang="ko-KR" altLang="en-US" sz="100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 등의 기능 권한을 설정</a:t>
              </a:r>
              <a:endParaRPr kumimoji="0"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171450" indent="-171450" eaLnBrk="1" hangingPunct="1">
                <a:buFont typeface="Wingdings" pitchFamily="2" charset="2"/>
                <a:buChar char="§"/>
              </a:pPr>
              <a:r>
                <a:rPr kumimoji="0"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권한이 없는 메뉴 및 기능에 대한 접근 시 처리 방안 </a:t>
              </a:r>
              <a:r>
                <a:rPr kumimoji="0"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설정</a:t>
              </a:r>
              <a:endParaRPr kumimoji="0"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171450" indent="-171450" eaLnBrk="1" hangingPunct="1">
                <a:buFont typeface="Wingdings" pitchFamily="2" charset="2"/>
                <a:buChar char="§"/>
              </a:pPr>
              <a:r>
                <a:rPr kumimoji="0" lang="ko-KR" altLang="en-US" sz="1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접근 권한을 일반화한 권한 등급을 </a:t>
              </a:r>
              <a:r>
                <a:rPr kumimoji="0" lang="ko-KR" altLang="en-US" sz="10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</a:t>
              </a:r>
              <a:endParaRPr kumimoji="0"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7105917" y="1682290"/>
            <a:ext cx="14400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sz="12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[ </a:t>
            </a:r>
            <a:r>
              <a:rPr lang="ko-KR" altLang="en-US" sz="12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사용자 및 권한 </a:t>
            </a:r>
            <a:r>
              <a:rPr lang="en-US" altLang="ko-KR" sz="12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6) Admin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9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0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1" name="직사각형 52"/>
          <p:cNvSpPr>
            <a:spLocks noChangeArrowheads="1"/>
          </p:cNvSpPr>
          <p:nvPr/>
        </p:nvSpPr>
        <p:spPr bwMode="auto">
          <a:xfrm>
            <a:off x="415925" y="1551302"/>
            <a:ext cx="9006181" cy="4218496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 dirty="0">
              <a:solidFill>
                <a:srgbClr val="FFFF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뫼비우스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1229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시스템에 의해서 자동 생성된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조회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수정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삭제 및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off-line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으로 제작된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</a:t>
            </a:r>
            <a:endParaRPr lang="en-US" altLang="ko-KR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운영자가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등록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수정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삭제 할 수 있는 기능을 제공합니다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AutoShape 11"/>
          <p:cNvSpPr>
            <a:spLocks noChangeArrowheads="1"/>
          </p:cNvSpPr>
          <p:nvPr/>
        </p:nvSpPr>
        <p:spPr bwMode="auto">
          <a:xfrm>
            <a:off x="904874" y="1529160"/>
            <a:ext cx="8181975" cy="2297865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852672"/>
              </p:ext>
            </p:extLst>
          </p:nvPr>
        </p:nvGraphicFramePr>
        <p:xfrm>
          <a:off x="904874" y="3958183"/>
          <a:ext cx="8181976" cy="2377440"/>
        </p:xfrm>
        <a:graphic>
          <a:graphicData uri="http://schemas.openxmlformats.org/drawingml/2006/table">
            <a:tbl>
              <a:tblPr firstRow="1" bandRow="1"/>
              <a:tblGrid>
                <a:gridCol w="1597455"/>
                <a:gridCol w="6584521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기능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1924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관리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등록된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자동 생성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운영자 등록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정보를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정보 수정 기능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(Image Map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정보는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Map Editor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사용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삭제 기능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물리 파일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DB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정보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삭제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2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Preview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Map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파일로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TV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에서 보여지는 동일한 형태로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Preview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기능 제공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Upload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운영자가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off-line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에서 제작된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를 등록 기능 제공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Map Editing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등록된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파일과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Map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파일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Loading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기능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다양한 형태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(rectangle, circle, polygon, curve)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map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area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지정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편집 기능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파일과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Map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정보를 별도 파일로 생성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" name="Object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080" y="2933193"/>
            <a:ext cx="6969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1903209" y="354596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66" y="2886123"/>
            <a:ext cx="757212" cy="393980"/>
          </a:xfrm>
          <a:prstGeom prst="rect">
            <a:avLst/>
          </a:prstGeom>
        </p:spPr>
      </p:pic>
      <p:grpSp>
        <p:nvGrpSpPr>
          <p:cNvPr id="39" name="Group 12"/>
          <p:cNvGrpSpPr>
            <a:grpSpLocks/>
          </p:cNvGrpSpPr>
          <p:nvPr/>
        </p:nvGrpSpPr>
        <p:grpSpPr bwMode="auto">
          <a:xfrm>
            <a:off x="3316081" y="2028834"/>
            <a:ext cx="432830" cy="495643"/>
            <a:chOff x="5176" y="1120"/>
            <a:chExt cx="761" cy="835"/>
          </a:xfrm>
        </p:grpSpPr>
        <p:sp>
          <p:nvSpPr>
            <p:cNvPr id="41" name="Freeform 7"/>
            <p:cNvSpPr>
              <a:spLocks/>
            </p:cNvSpPr>
            <p:nvPr/>
          </p:nvSpPr>
          <p:spPr bwMode="auto">
            <a:xfrm>
              <a:off x="5235" y="1872"/>
              <a:ext cx="137" cy="83"/>
            </a:xfrm>
            <a:custGeom>
              <a:avLst/>
              <a:gdLst>
                <a:gd name="T0" fmla="*/ 87 w 137"/>
                <a:gd name="T1" fmla="*/ 0 h 83"/>
                <a:gd name="T2" fmla="*/ 18 w 137"/>
                <a:gd name="T3" fmla="*/ 7 h 83"/>
                <a:gd name="T4" fmla="*/ 11 w 137"/>
                <a:gd name="T5" fmla="*/ 12 h 83"/>
                <a:gd name="T6" fmla="*/ 7 w 137"/>
                <a:gd name="T7" fmla="*/ 19 h 83"/>
                <a:gd name="T8" fmla="*/ 3 w 137"/>
                <a:gd name="T9" fmla="*/ 26 h 83"/>
                <a:gd name="T10" fmla="*/ 0 w 137"/>
                <a:gd name="T11" fmla="*/ 37 h 83"/>
                <a:gd name="T12" fmla="*/ 0 w 137"/>
                <a:gd name="T13" fmla="*/ 50 h 83"/>
                <a:gd name="T14" fmla="*/ 3 w 137"/>
                <a:gd name="T15" fmla="*/ 57 h 83"/>
                <a:gd name="T16" fmla="*/ 7 w 137"/>
                <a:gd name="T17" fmla="*/ 65 h 83"/>
                <a:gd name="T18" fmla="*/ 14 w 137"/>
                <a:gd name="T19" fmla="*/ 71 h 83"/>
                <a:gd name="T20" fmla="*/ 22 w 137"/>
                <a:gd name="T21" fmla="*/ 77 h 83"/>
                <a:gd name="T22" fmla="*/ 31 w 137"/>
                <a:gd name="T23" fmla="*/ 80 h 83"/>
                <a:gd name="T24" fmla="*/ 39 w 137"/>
                <a:gd name="T25" fmla="*/ 81 h 83"/>
                <a:gd name="T26" fmla="*/ 49 w 137"/>
                <a:gd name="T27" fmla="*/ 82 h 83"/>
                <a:gd name="T28" fmla="*/ 48 w 137"/>
                <a:gd name="T29" fmla="*/ 81 h 83"/>
                <a:gd name="T30" fmla="*/ 102 w 137"/>
                <a:gd name="T31" fmla="*/ 76 h 83"/>
                <a:gd name="T32" fmla="*/ 136 w 137"/>
                <a:gd name="T33" fmla="*/ 0 h 83"/>
                <a:gd name="T34" fmla="*/ 87 w 137"/>
                <a:gd name="T35" fmla="*/ 0 h 8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7"/>
                <a:gd name="T55" fmla="*/ 0 h 83"/>
                <a:gd name="T56" fmla="*/ 137 w 137"/>
                <a:gd name="T57" fmla="*/ 83 h 8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7" h="83">
                  <a:moveTo>
                    <a:pt x="87" y="0"/>
                  </a:moveTo>
                  <a:lnTo>
                    <a:pt x="18" y="7"/>
                  </a:lnTo>
                  <a:lnTo>
                    <a:pt x="11" y="12"/>
                  </a:lnTo>
                  <a:lnTo>
                    <a:pt x="7" y="19"/>
                  </a:lnTo>
                  <a:lnTo>
                    <a:pt x="3" y="26"/>
                  </a:lnTo>
                  <a:lnTo>
                    <a:pt x="0" y="37"/>
                  </a:lnTo>
                  <a:lnTo>
                    <a:pt x="0" y="50"/>
                  </a:lnTo>
                  <a:lnTo>
                    <a:pt x="3" y="57"/>
                  </a:lnTo>
                  <a:lnTo>
                    <a:pt x="7" y="65"/>
                  </a:lnTo>
                  <a:lnTo>
                    <a:pt x="14" y="71"/>
                  </a:lnTo>
                  <a:lnTo>
                    <a:pt x="22" y="77"/>
                  </a:lnTo>
                  <a:lnTo>
                    <a:pt x="31" y="80"/>
                  </a:lnTo>
                  <a:lnTo>
                    <a:pt x="39" y="81"/>
                  </a:lnTo>
                  <a:lnTo>
                    <a:pt x="49" y="82"/>
                  </a:lnTo>
                  <a:lnTo>
                    <a:pt x="48" y="81"/>
                  </a:lnTo>
                  <a:lnTo>
                    <a:pt x="102" y="76"/>
                  </a:lnTo>
                  <a:lnTo>
                    <a:pt x="136" y="0"/>
                  </a:lnTo>
                  <a:lnTo>
                    <a:pt x="87" y="0"/>
                  </a:lnTo>
                </a:path>
              </a:pathLst>
            </a:custGeom>
            <a:solidFill>
              <a:srgbClr val="80808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2" name="Freeform 8"/>
            <p:cNvSpPr>
              <a:spLocks/>
            </p:cNvSpPr>
            <p:nvPr/>
          </p:nvSpPr>
          <p:spPr bwMode="auto">
            <a:xfrm>
              <a:off x="5176" y="1120"/>
              <a:ext cx="761" cy="834"/>
            </a:xfrm>
            <a:custGeom>
              <a:avLst/>
              <a:gdLst>
                <a:gd name="T0" fmla="*/ 43 w 761"/>
                <a:gd name="T1" fmla="*/ 3 h 834"/>
                <a:gd name="T2" fmla="*/ 27 w 761"/>
                <a:gd name="T3" fmla="*/ 14 h 834"/>
                <a:gd name="T4" fmla="*/ 8 w 761"/>
                <a:gd name="T5" fmla="*/ 37 h 834"/>
                <a:gd name="T6" fmla="*/ 2 w 761"/>
                <a:gd name="T7" fmla="*/ 61 h 834"/>
                <a:gd name="T8" fmla="*/ 0 w 761"/>
                <a:gd name="T9" fmla="*/ 90 h 834"/>
                <a:gd name="T10" fmla="*/ 3 w 761"/>
                <a:gd name="T11" fmla="*/ 114 h 834"/>
                <a:gd name="T12" fmla="*/ 13 w 761"/>
                <a:gd name="T13" fmla="*/ 153 h 834"/>
                <a:gd name="T14" fmla="*/ 40 w 761"/>
                <a:gd name="T15" fmla="*/ 219 h 834"/>
                <a:gd name="T16" fmla="*/ 73 w 761"/>
                <a:gd name="T17" fmla="*/ 294 h 834"/>
                <a:gd name="T18" fmla="*/ 103 w 761"/>
                <a:gd name="T19" fmla="*/ 370 h 834"/>
                <a:gd name="T20" fmla="*/ 126 w 761"/>
                <a:gd name="T21" fmla="*/ 468 h 834"/>
                <a:gd name="T22" fmla="*/ 139 w 761"/>
                <a:gd name="T23" fmla="*/ 588 h 834"/>
                <a:gd name="T24" fmla="*/ 146 w 761"/>
                <a:gd name="T25" fmla="*/ 674 h 834"/>
                <a:gd name="T26" fmla="*/ 146 w 761"/>
                <a:gd name="T27" fmla="*/ 738 h 834"/>
                <a:gd name="T28" fmla="*/ 137 w 761"/>
                <a:gd name="T29" fmla="*/ 787 h 834"/>
                <a:gd name="T30" fmla="*/ 126 w 761"/>
                <a:gd name="T31" fmla="*/ 815 h 834"/>
                <a:gd name="T32" fmla="*/ 114 w 761"/>
                <a:gd name="T33" fmla="*/ 828 h 834"/>
                <a:gd name="T34" fmla="*/ 177 w 761"/>
                <a:gd name="T35" fmla="*/ 826 h 834"/>
                <a:gd name="T36" fmla="*/ 416 w 761"/>
                <a:gd name="T37" fmla="*/ 794 h 834"/>
                <a:gd name="T38" fmla="*/ 633 w 761"/>
                <a:gd name="T39" fmla="*/ 775 h 834"/>
                <a:gd name="T40" fmla="*/ 723 w 761"/>
                <a:gd name="T41" fmla="*/ 778 h 834"/>
                <a:gd name="T42" fmla="*/ 742 w 761"/>
                <a:gd name="T43" fmla="*/ 764 h 834"/>
                <a:gd name="T44" fmla="*/ 754 w 761"/>
                <a:gd name="T45" fmla="*/ 732 h 834"/>
                <a:gd name="T46" fmla="*/ 760 w 761"/>
                <a:gd name="T47" fmla="*/ 688 h 834"/>
                <a:gd name="T48" fmla="*/ 759 w 761"/>
                <a:gd name="T49" fmla="*/ 631 h 834"/>
                <a:gd name="T50" fmla="*/ 751 w 761"/>
                <a:gd name="T51" fmla="*/ 547 h 834"/>
                <a:gd name="T52" fmla="*/ 725 w 761"/>
                <a:gd name="T53" fmla="*/ 439 h 834"/>
                <a:gd name="T54" fmla="*/ 695 w 761"/>
                <a:gd name="T55" fmla="*/ 342 h 834"/>
                <a:gd name="T56" fmla="*/ 661 w 761"/>
                <a:gd name="T57" fmla="*/ 252 h 834"/>
                <a:gd name="T58" fmla="*/ 622 w 761"/>
                <a:gd name="T59" fmla="*/ 153 h 834"/>
                <a:gd name="T60" fmla="*/ 609 w 761"/>
                <a:gd name="T61" fmla="*/ 109 h 834"/>
                <a:gd name="T62" fmla="*/ 607 w 761"/>
                <a:gd name="T63" fmla="*/ 75 h 834"/>
                <a:gd name="T64" fmla="*/ 622 w 761"/>
                <a:gd name="T65" fmla="*/ 7 h 834"/>
                <a:gd name="T66" fmla="*/ 48 w 761"/>
                <a:gd name="T67" fmla="*/ 2 h 83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61"/>
                <a:gd name="T103" fmla="*/ 0 h 834"/>
                <a:gd name="T104" fmla="*/ 761 w 761"/>
                <a:gd name="T105" fmla="*/ 834 h 83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61" h="834">
                  <a:moveTo>
                    <a:pt x="48" y="2"/>
                  </a:moveTo>
                  <a:lnTo>
                    <a:pt x="43" y="3"/>
                  </a:lnTo>
                  <a:lnTo>
                    <a:pt x="36" y="7"/>
                  </a:lnTo>
                  <a:lnTo>
                    <a:pt x="27" y="14"/>
                  </a:lnTo>
                  <a:lnTo>
                    <a:pt x="16" y="25"/>
                  </a:lnTo>
                  <a:lnTo>
                    <a:pt x="8" y="37"/>
                  </a:lnTo>
                  <a:lnTo>
                    <a:pt x="3" y="50"/>
                  </a:lnTo>
                  <a:lnTo>
                    <a:pt x="2" y="61"/>
                  </a:lnTo>
                  <a:lnTo>
                    <a:pt x="0" y="76"/>
                  </a:lnTo>
                  <a:lnTo>
                    <a:pt x="0" y="90"/>
                  </a:lnTo>
                  <a:lnTo>
                    <a:pt x="2" y="102"/>
                  </a:lnTo>
                  <a:lnTo>
                    <a:pt x="3" y="114"/>
                  </a:lnTo>
                  <a:lnTo>
                    <a:pt x="6" y="125"/>
                  </a:lnTo>
                  <a:lnTo>
                    <a:pt x="13" y="153"/>
                  </a:lnTo>
                  <a:lnTo>
                    <a:pt x="24" y="185"/>
                  </a:lnTo>
                  <a:lnTo>
                    <a:pt x="40" y="219"/>
                  </a:lnTo>
                  <a:lnTo>
                    <a:pt x="56" y="259"/>
                  </a:lnTo>
                  <a:lnTo>
                    <a:pt x="73" y="294"/>
                  </a:lnTo>
                  <a:lnTo>
                    <a:pt x="86" y="328"/>
                  </a:lnTo>
                  <a:lnTo>
                    <a:pt x="103" y="370"/>
                  </a:lnTo>
                  <a:lnTo>
                    <a:pt x="116" y="423"/>
                  </a:lnTo>
                  <a:lnTo>
                    <a:pt x="126" y="468"/>
                  </a:lnTo>
                  <a:lnTo>
                    <a:pt x="135" y="526"/>
                  </a:lnTo>
                  <a:lnTo>
                    <a:pt x="139" y="588"/>
                  </a:lnTo>
                  <a:lnTo>
                    <a:pt x="146" y="644"/>
                  </a:lnTo>
                  <a:lnTo>
                    <a:pt x="146" y="674"/>
                  </a:lnTo>
                  <a:lnTo>
                    <a:pt x="146" y="713"/>
                  </a:lnTo>
                  <a:lnTo>
                    <a:pt x="146" y="738"/>
                  </a:lnTo>
                  <a:lnTo>
                    <a:pt x="144" y="762"/>
                  </a:lnTo>
                  <a:lnTo>
                    <a:pt x="137" y="787"/>
                  </a:lnTo>
                  <a:lnTo>
                    <a:pt x="132" y="801"/>
                  </a:lnTo>
                  <a:lnTo>
                    <a:pt x="126" y="815"/>
                  </a:lnTo>
                  <a:lnTo>
                    <a:pt x="119" y="823"/>
                  </a:lnTo>
                  <a:lnTo>
                    <a:pt x="114" y="828"/>
                  </a:lnTo>
                  <a:lnTo>
                    <a:pt x="110" y="833"/>
                  </a:lnTo>
                  <a:lnTo>
                    <a:pt x="177" y="826"/>
                  </a:lnTo>
                  <a:lnTo>
                    <a:pt x="308" y="808"/>
                  </a:lnTo>
                  <a:lnTo>
                    <a:pt x="416" y="794"/>
                  </a:lnTo>
                  <a:lnTo>
                    <a:pt x="541" y="780"/>
                  </a:lnTo>
                  <a:lnTo>
                    <a:pt x="633" y="775"/>
                  </a:lnTo>
                  <a:lnTo>
                    <a:pt x="705" y="778"/>
                  </a:lnTo>
                  <a:lnTo>
                    <a:pt x="723" y="778"/>
                  </a:lnTo>
                  <a:lnTo>
                    <a:pt x="735" y="775"/>
                  </a:lnTo>
                  <a:lnTo>
                    <a:pt x="742" y="764"/>
                  </a:lnTo>
                  <a:lnTo>
                    <a:pt x="748" y="751"/>
                  </a:lnTo>
                  <a:lnTo>
                    <a:pt x="754" y="732"/>
                  </a:lnTo>
                  <a:lnTo>
                    <a:pt x="758" y="710"/>
                  </a:lnTo>
                  <a:lnTo>
                    <a:pt x="760" y="688"/>
                  </a:lnTo>
                  <a:lnTo>
                    <a:pt x="760" y="656"/>
                  </a:lnTo>
                  <a:lnTo>
                    <a:pt x="759" y="631"/>
                  </a:lnTo>
                  <a:lnTo>
                    <a:pt x="758" y="591"/>
                  </a:lnTo>
                  <a:lnTo>
                    <a:pt x="751" y="547"/>
                  </a:lnTo>
                  <a:lnTo>
                    <a:pt x="739" y="490"/>
                  </a:lnTo>
                  <a:lnTo>
                    <a:pt x="725" y="439"/>
                  </a:lnTo>
                  <a:lnTo>
                    <a:pt x="714" y="393"/>
                  </a:lnTo>
                  <a:lnTo>
                    <a:pt x="695" y="342"/>
                  </a:lnTo>
                  <a:lnTo>
                    <a:pt x="677" y="296"/>
                  </a:lnTo>
                  <a:lnTo>
                    <a:pt x="661" y="252"/>
                  </a:lnTo>
                  <a:lnTo>
                    <a:pt x="636" y="189"/>
                  </a:lnTo>
                  <a:lnTo>
                    <a:pt x="622" y="153"/>
                  </a:lnTo>
                  <a:lnTo>
                    <a:pt x="613" y="128"/>
                  </a:lnTo>
                  <a:lnTo>
                    <a:pt x="609" y="109"/>
                  </a:lnTo>
                  <a:lnTo>
                    <a:pt x="607" y="91"/>
                  </a:lnTo>
                  <a:lnTo>
                    <a:pt x="607" y="75"/>
                  </a:lnTo>
                  <a:lnTo>
                    <a:pt x="617" y="19"/>
                  </a:lnTo>
                  <a:lnTo>
                    <a:pt x="622" y="7"/>
                  </a:lnTo>
                  <a:lnTo>
                    <a:pt x="55" y="0"/>
                  </a:lnTo>
                  <a:lnTo>
                    <a:pt x="48" y="2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3" name="Freeform 9"/>
            <p:cNvSpPr>
              <a:spLocks/>
            </p:cNvSpPr>
            <p:nvPr/>
          </p:nvSpPr>
          <p:spPr bwMode="auto">
            <a:xfrm>
              <a:off x="5216" y="1158"/>
              <a:ext cx="63" cy="56"/>
            </a:xfrm>
            <a:custGeom>
              <a:avLst/>
              <a:gdLst>
                <a:gd name="T0" fmla="*/ 62 w 63"/>
                <a:gd name="T1" fmla="*/ 4 h 56"/>
                <a:gd name="T2" fmla="*/ 46 w 63"/>
                <a:gd name="T3" fmla="*/ 50 h 56"/>
                <a:gd name="T4" fmla="*/ 30 w 63"/>
                <a:gd name="T5" fmla="*/ 55 h 56"/>
                <a:gd name="T6" fmla="*/ 22 w 63"/>
                <a:gd name="T7" fmla="*/ 54 h 56"/>
                <a:gd name="T8" fmla="*/ 14 w 63"/>
                <a:gd name="T9" fmla="*/ 51 h 56"/>
                <a:gd name="T10" fmla="*/ 8 w 63"/>
                <a:gd name="T11" fmla="*/ 46 h 56"/>
                <a:gd name="T12" fmla="*/ 4 w 63"/>
                <a:gd name="T13" fmla="*/ 40 h 56"/>
                <a:gd name="T14" fmla="*/ 1 w 63"/>
                <a:gd name="T15" fmla="*/ 33 h 56"/>
                <a:gd name="T16" fmla="*/ 0 w 63"/>
                <a:gd name="T17" fmla="*/ 27 h 56"/>
                <a:gd name="T18" fmla="*/ 0 w 63"/>
                <a:gd name="T19" fmla="*/ 19 h 56"/>
                <a:gd name="T20" fmla="*/ 3 w 63"/>
                <a:gd name="T21" fmla="*/ 13 h 56"/>
                <a:gd name="T22" fmla="*/ 7 w 63"/>
                <a:gd name="T23" fmla="*/ 9 h 56"/>
                <a:gd name="T24" fmla="*/ 13 w 63"/>
                <a:gd name="T25" fmla="*/ 5 h 56"/>
                <a:gd name="T26" fmla="*/ 20 w 63"/>
                <a:gd name="T27" fmla="*/ 3 h 56"/>
                <a:gd name="T28" fmla="*/ 25 w 63"/>
                <a:gd name="T29" fmla="*/ 2 h 56"/>
                <a:gd name="T30" fmla="*/ 32 w 63"/>
                <a:gd name="T31" fmla="*/ 0 h 56"/>
                <a:gd name="T32" fmla="*/ 37 w 63"/>
                <a:gd name="T33" fmla="*/ 0 h 56"/>
                <a:gd name="T34" fmla="*/ 43 w 63"/>
                <a:gd name="T35" fmla="*/ 0 h 56"/>
                <a:gd name="T36" fmla="*/ 62 w 63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3"/>
                <a:gd name="T58" fmla="*/ 0 h 56"/>
                <a:gd name="T59" fmla="*/ 63 w 63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3" h="56">
                  <a:moveTo>
                    <a:pt x="62" y="4"/>
                  </a:moveTo>
                  <a:lnTo>
                    <a:pt x="46" y="50"/>
                  </a:lnTo>
                  <a:lnTo>
                    <a:pt x="30" y="55"/>
                  </a:lnTo>
                  <a:lnTo>
                    <a:pt x="22" y="54"/>
                  </a:lnTo>
                  <a:lnTo>
                    <a:pt x="14" y="51"/>
                  </a:lnTo>
                  <a:lnTo>
                    <a:pt x="8" y="46"/>
                  </a:lnTo>
                  <a:lnTo>
                    <a:pt x="4" y="40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3" y="5"/>
                  </a:lnTo>
                  <a:lnTo>
                    <a:pt x="20" y="3"/>
                  </a:lnTo>
                  <a:lnTo>
                    <a:pt x="25" y="2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62" y="4"/>
                  </a:lnTo>
                </a:path>
              </a:pathLst>
            </a:custGeom>
            <a:solidFill>
              <a:srgbClr val="80808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4" name="Freeform 10"/>
            <p:cNvSpPr>
              <a:spLocks/>
            </p:cNvSpPr>
            <p:nvPr/>
          </p:nvSpPr>
          <p:spPr bwMode="auto">
            <a:xfrm>
              <a:off x="5240" y="1155"/>
              <a:ext cx="45" cy="45"/>
            </a:xfrm>
            <a:custGeom>
              <a:avLst/>
              <a:gdLst>
                <a:gd name="T0" fmla="*/ 0 w 45"/>
                <a:gd name="T1" fmla="*/ 5 h 45"/>
                <a:gd name="T2" fmla="*/ 8 w 45"/>
                <a:gd name="T3" fmla="*/ 11 h 45"/>
                <a:gd name="T4" fmla="*/ 12 w 45"/>
                <a:gd name="T5" fmla="*/ 17 h 45"/>
                <a:gd name="T6" fmla="*/ 14 w 45"/>
                <a:gd name="T7" fmla="*/ 22 h 45"/>
                <a:gd name="T8" fmla="*/ 14 w 45"/>
                <a:gd name="T9" fmla="*/ 31 h 45"/>
                <a:gd name="T10" fmla="*/ 13 w 45"/>
                <a:gd name="T11" fmla="*/ 38 h 45"/>
                <a:gd name="T12" fmla="*/ 8 w 45"/>
                <a:gd name="T13" fmla="*/ 44 h 45"/>
                <a:gd name="T14" fmla="*/ 44 w 45"/>
                <a:gd name="T15" fmla="*/ 36 h 45"/>
                <a:gd name="T16" fmla="*/ 41 w 45"/>
                <a:gd name="T17" fmla="*/ 0 h 45"/>
                <a:gd name="T18" fmla="*/ 0 w 45"/>
                <a:gd name="T19" fmla="*/ 5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"/>
                <a:gd name="T31" fmla="*/ 0 h 45"/>
                <a:gd name="T32" fmla="*/ 45 w 45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" h="45">
                  <a:moveTo>
                    <a:pt x="0" y="5"/>
                  </a:moveTo>
                  <a:lnTo>
                    <a:pt x="8" y="11"/>
                  </a:lnTo>
                  <a:lnTo>
                    <a:pt x="12" y="17"/>
                  </a:lnTo>
                  <a:lnTo>
                    <a:pt x="14" y="22"/>
                  </a:lnTo>
                  <a:lnTo>
                    <a:pt x="14" y="31"/>
                  </a:lnTo>
                  <a:lnTo>
                    <a:pt x="13" y="38"/>
                  </a:lnTo>
                  <a:lnTo>
                    <a:pt x="8" y="44"/>
                  </a:lnTo>
                  <a:lnTo>
                    <a:pt x="44" y="36"/>
                  </a:lnTo>
                  <a:lnTo>
                    <a:pt x="41" y="0"/>
                  </a:lnTo>
                  <a:lnTo>
                    <a:pt x="0" y="5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5228" y="1121"/>
              <a:ext cx="637" cy="93"/>
            </a:xfrm>
            <a:custGeom>
              <a:avLst/>
              <a:gdLst>
                <a:gd name="T0" fmla="*/ 602 w 637"/>
                <a:gd name="T1" fmla="*/ 7 h 93"/>
                <a:gd name="T2" fmla="*/ 0 w 637"/>
                <a:gd name="T3" fmla="*/ 0 h 93"/>
                <a:gd name="T4" fmla="*/ 17 w 637"/>
                <a:gd name="T5" fmla="*/ 3 h 93"/>
                <a:gd name="T6" fmla="*/ 23 w 637"/>
                <a:gd name="T7" fmla="*/ 5 h 93"/>
                <a:gd name="T8" fmla="*/ 30 w 637"/>
                <a:gd name="T9" fmla="*/ 7 h 93"/>
                <a:gd name="T10" fmla="*/ 34 w 637"/>
                <a:gd name="T11" fmla="*/ 12 h 93"/>
                <a:gd name="T12" fmla="*/ 39 w 637"/>
                <a:gd name="T13" fmla="*/ 18 h 93"/>
                <a:gd name="T14" fmla="*/ 41 w 637"/>
                <a:gd name="T15" fmla="*/ 25 h 93"/>
                <a:gd name="T16" fmla="*/ 43 w 637"/>
                <a:gd name="T17" fmla="*/ 33 h 93"/>
                <a:gd name="T18" fmla="*/ 43 w 637"/>
                <a:gd name="T19" fmla="*/ 40 h 93"/>
                <a:gd name="T20" fmla="*/ 44 w 637"/>
                <a:gd name="T21" fmla="*/ 47 h 93"/>
                <a:gd name="T22" fmla="*/ 43 w 637"/>
                <a:gd name="T23" fmla="*/ 56 h 93"/>
                <a:gd name="T24" fmla="*/ 41 w 637"/>
                <a:gd name="T25" fmla="*/ 66 h 93"/>
                <a:gd name="T26" fmla="*/ 37 w 637"/>
                <a:gd name="T27" fmla="*/ 74 h 93"/>
                <a:gd name="T28" fmla="*/ 30 w 637"/>
                <a:gd name="T29" fmla="*/ 82 h 93"/>
                <a:gd name="T30" fmla="*/ 22 w 637"/>
                <a:gd name="T31" fmla="*/ 87 h 93"/>
                <a:gd name="T32" fmla="*/ 16 w 637"/>
                <a:gd name="T33" fmla="*/ 92 h 93"/>
                <a:gd name="T34" fmla="*/ 55 w 637"/>
                <a:gd name="T35" fmla="*/ 87 h 93"/>
                <a:gd name="T36" fmla="*/ 99 w 637"/>
                <a:gd name="T37" fmla="*/ 81 h 93"/>
                <a:gd name="T38" fmla="*/ 169 w 637"/>
                <a:gd name="T39" fmla="*/ 76 h 93"/>
                <a:gd name="T40" fmla="*/ 226 w 637"/>
                <a:gd name="T41" fmla="*/ 71 h 93"/>
                <a:gd name="T42" fmla="*/ 295 w 637"/>
                <a:gd name="T43" fmla="*/ 71 h 93"/>
                <a:gd name="T44" fmla="*/ 371 w 637"/>
                <a:gd name="T45" fmla="*/ 74 h 93"/>
                <a:gd name="T46" fmla="*/ 465 w 637"/>
                <a:gd name="T47" fmla="*/ 76 h 93"/>
                <a:gd name="T48" fmla="*/ 556 w 637"/>
                <a:gd name="T49" fmla="*/ 83 h 93"/>
                <a:gd name="T50" fmla="*/ 593 w 637"/>
                <a:gd name="T51" fmla="*/ 90 h 93"/>
                <a:gd name="T52" fmla="*/ 603 w 637"/>
                <a:gd name="T53" fmla="*/ 91 h 93"/>
                <a:gd name="T54" fmla="*/ 614 w 637"/>
                <a:gd name="T55" fmla="*/ 92 h 93"/>
                <a:gd name="T56" fmla="*/ 623 w 637"/>
                <a:gd name="T57" fmla="*/ 90 h 93"/>
                <a:gd name="T58" fmla="*/ 629 w 637"/>
                <a:gd name="T59" fmla="*/ 83 h 93"/>
                <a:gd name="T60" fmla="*/ 633 w 637"/>
                <a:gd name="T61" fmla="*/ 74 h 93"/>
                <a:gd name="T62" fmla="*/ 635 w 637"/>
                <a:gd name="T63" fmla="*/ 67 h 93"/>
                <a:gd name="T64" fmla="*/ 636 w 637"/>
                <a:gd name="T65" fmla="*/ 59 h 93"/>
                <a:gd name="T66" fmla="*/ 634 w 637"/>
                <a:gd name="T67" fmla="*/ 44 h 93"/>
                <a:gd name="T68" fmla="*/ 631 w 637"/>
                <a:gd name="T69" fmla="*/ 35 h 93"/>
                <a:gd name="T70" fmla="*/ 627 w 637"/>
                <a:gd name="T71" fmla="*/ 26 h 93"/>
                <a:gd name="T72" fmla="*/ 623 w 637"/>
                <a:gd name="T73" fmla="*/ 20 h 93"/>
                <a:gd name="T74" fmla="*/ 618 w 637"/>
                <a:gd name="T75" fmla="*/ 15 h 93"/>
                <a:gd name="T76" fmla="*/ 610 w 637"/>
                <a:gd name="T77" fmla="*/ 10 h 93"/>
                <a:gd name="T78" fmla="*/ 602 w 637"/>
                <a:gd name="T79" fmla="*/ 7 h 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37"/>
                <a:gd name="T121" fmla="*/ 0 h 93"/>
                <a:gd name="T122" fmla="*/ 637 w 637"/>
                <a:gd name="T123" fmla="*/ 93 h 9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37" h="93">
                  <a:moveTo>
                    <a:pt x="602" y="7"/>
                  </a:moveTo>
                  <a:lnTo>
                    <a:pt x="0" y="0"/>
                  </a:lnTo>
                  <a:lnTo>
                    <a:pt x="17" y="3"/>
                  </a:lnTo>
                  <a:lnTo>
                    <a:pt x="23" y="5"/>
                  </a:lnTo>
                  <a:lnTo>
                    <a:pt x="30" y="7"/>
                  </a:lnTo>
                  <a:lnTo>
                    <a:pt x="34" y="12"/>
                  </a:lnTo>
                  <a:lnTo>
                    <a:pt x="39" y="18"/>
                  </a:lnTo>
                  <a:lnTo>
                    <a:pt x="41" y="25"/>
                  </a:lnTo>
                  <a:lnTo>
                    <a:pt x="43" y="33"/>
                  </a:lnTo>
                  <a:lnTo>
                    <a:pt x="43" y="40"/>
                  </a:lnTo>
                  <a:lnTo>
                    <a:pt x="44" y="47"/>
                  </a:lnTo>
                  <a:lnTo>
                    <a:pt x="43" y="56"/>
                  </a:lnTo>
                  <a:lnTo>
                    <a:pt x="41" y="66"/>
                  </a:lnTo>
                  <a:lnTo>
                    <a:pt x="37" y="74"/>
                  </a:lnTo>
                  <a:lnTo>
                    <a:pt x="30" y="82"/>
                  </a:lnTo>
                  <a:lnTo>
                    <a:pt x="22" y="87"/>
                  </a:lnTo>
                  <a:lnTo>
                    <a:pt x="16" y="92"/>
                  </a:lnTo>
                  <a:lnTo>
                    <a:pt x="55" y="87"/>
                  </a:lnTo>
                  <a:lnTo>
                    <a:pt x="99" y="81"/>
                  </a:lnTo>
                  <a:lnTo>
                    <a:pt x="169" y="76"/>
                  </a:lnTo>
                  <a:lnTo>
                    <a:pt x="226" y="71"/>
                  </a:lnTo>
                  <a:lnTo>
                    <a:pt x="295" y="71"/>
                  </a:lnTo>
                  <a:lnTo>
                    <a:pt x="371" y="74"/>
                  </a:lnTo>
                  <a:lnTo>
                    <a:pt x="465" y="76"/>
                  </a:lnTo>
                  <a:lnTo>
                    <a:pt x="556" y="83"/>
                  </a:lnTo>
                  <a:lnTo>
                    <a:pt x="593" y="90"/>
                  </a:lnTo>
                  <a:lnTo>
                    <a:pt x="603" y="91"/>
                  </a:lnTo>
                  <a:lnTo>
                    <a:pt x="614" y="92"/>
                  </a:lnTo>
                  <a:lnTo>
                    <a:pt x="623" y="90"/>
                  </a:lnTo>
                  <a:lnTo>
                    <a:pt x="629" y="83"/>
                  </a:lnTo>
                  <a:lnTo>
                    <a:pt x="633" y="74"/>
                  </a:lnTo>
                  <a:lnTo>
                    <a:pt x="635" y="67"/>
                  </a:lnTo>
                  <a:lnTo>
                    <a:pt x="636" y="59"/>
                  </a:lnTo>
                  <a:lnTo>
                    <a:pt x="634" y="44"/>
                  </a:lnTo>
                  <a:lnTo>
                    <a:pt x="631" y="35"/>
                  </a:lnTo>
                  <a:lnTo>
                    <a:pt x="627" y="26"/>
                  </a:lnTo>
                  <a:lnTo>
                    <a:pt x="623" y="20"/>
                  </a:lnTo>
                  <a:lnTo>
                    <a:pt x="618" y="15"/>
                  </a:lnTo>
                  <a:lnTo>
                    <a:pt x="610" y="10"/>
                  </a:lnTo>
                  <a:lnTo>
                    <a:pt x="602" y="7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10" y="2057029"/>
            <a:ext cx="783535" cy="407676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 bwMode="auto">
          <a:xfrm>
            <a:off x="5040090" y="1802973"/>
            <a:ext cx="2520280" cy="17935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b="1" kern="0" dirty="0">
              <a:solidFill>
                <a:srgbClr val="080808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23438" y="2096003"/>
            <a:ext cx="2155339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관리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–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조회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수정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삭제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22560" y="2464449"/>
            <a:ext cx="2155339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Preview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22559" y="2836594"/>
            <a:ext cx="2155339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Upload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22559" y="3205040"/>
            <a:ext cx="2155339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Map Editing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43252" y="2107081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</a:t>
            </a:r>
          </a:p>
          <a:p>
            <a:pPr algn="ctr"/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File</a:t>
            </a:r>
            <a:endParaRPr lang="ko-KR" altLang="en-US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29417" y="2425644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IMS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77668" y="2687749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Off-line </a:t>
            </a:r>
            <a:r>
              <a:rPr lang="ko-KR" altLang="en-US" sz="10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</a:p>
          <a:p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제작한 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endParaRPr lang="ko-KR" altLang="en-US" sz="1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766193" y="1849315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자동 생성된 </a:t>
            </a:r>
            <a:endParaRPr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&amp; Map </a:t>
            </a:r>
            <a:r>
              <a:rPr lang="ko-KR" altLang="en-US" sz="10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</a:t>
            </a:r>
            <a:endParaRPr lang="ko-KR" altLang="en-US" sz="1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61" name="직선 화살표 연결선 60"/>
          <p:cNvCxnSpPr>
            <a:stCxn id="57" idx="3"/>
          </p:cNvCxnSpPr>
          <p:nvPr/>
        </p:nvCxnSpPr>
        <p:spPr bwMode="auto">
          <a:xfrm>
            <a:off x="3741118" y="2276358"/>
            <a:ext cx="1298969" cy="0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747" y="1712312"/>
            <a:ext cx="550800" cy="754892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 bwMode="auto">
          <a:xfrm>
            <a:off x="3338832" y="3114507"/>
            <a:ext cx="1701255" cy="0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5511114" y="1720927"/>
            <a:ext cx="1548188" cy="23495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Manager</a:t>
            </a:r>
            <a:endParaRPr lang="ko-KR" altLang="en-US" sz="10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6) Admin ::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 관리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7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8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일반사항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7710616" y="2840"/>
            <a:ext cx="2179636" cy="309542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회사소개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1" name="Rectangle 82"/>
          <p:cNvSpPr>
            <a:spLocks noChangeArrowheads="1"/>
          </p:cNvSpPr>
          <p:nvPr/>
        </p:nvSpPr>
        <p:spPr bwMode="auto">
          <a:xfrm>
            <a:off x="688479" y="782621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기업 개요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32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96949"/>
              </p:ext>
            </p:extLst>
          </p:nvPr>
        </p:nvGraphicFramePr>
        <p:xfrm>
          <a:off x="725906" y="1260278"/>
          <a:ext cx="3616456" cy="2744786"/>
        </p:xfrm>
        <a:graphic>
          <a:graphicData uri="http://schemas.openxmlformats.org/drawingml/2006/table">
            <a:tbl>
              <a:tblPr/>
              <a:tblGrid>
                <a:gridCol w="630561"/>
                <a:gridCol w="2985895"/>
              </a:tblGrid>
              <a:tr h="27742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법인명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2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설립일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2007</a:t>
                      </a: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7</a:t>
                      </a: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월 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19</a:t>
                      </a: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일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2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자본금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300 </a:t>
                      </a: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백 만원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2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종업원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34 </a:t>
                      </a:r>
                      <a:r>
                        <a:rPr kumimoji="1" lang="ko-KR" altLang="en-US" sz="1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명 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연구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.</a:t>
                      </a: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개발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: 27 </a:t>
                      </a:r>
                      <a:r>
                        <a:rPr kumimoji="1" lang="ko-KR" altLang="en-US" sz="1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명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)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105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사업영역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△ </a:t>
                      </a:r>
                      <a:r>
                        <a:rPr lang="ko-KR" altLang="en-US" sz="1000" spc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미디어콘텐츠관리 및 변환 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△ </a:t>
                      </a:r>
                      <a:r>
                        <a:rPr lang="ko-KR" altLang="en-US" sz="100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시스템 통합 </a:t>
                      </a:r>
                      <a:endParaRPr lang="en-US" altLang="ko-KR" sz="1000" spc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△ </a:t>
                      </a:r>
                      <a:r>
                        <a:rPr lang="ko-KR" altLang="en-US" sz="1000" spc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빅데이터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.</a:t>
                      </a:r>
                      <a:r>
                        <a:rPr lang="ko-KR" altLang="en-US" sz="1000" spc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클라우드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59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주요제품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△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</a:t>
                      </a:r>
                      <a:r>
                        <a:rPr lang="ko-KR" altLang="en-US" sz="1000" spc="0" baseline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유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/</a:t>
                      </a:r>
                      <a:r>
                        <a:rPr lang="ko-KR" altLang="en-US" sz="1000" spc="0" baseline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무선 미디어 콘텐츠 관리 시스템 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(CMS)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△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</a:t>
                      </a:r>
                      <a:r>
                        <a:rPr lang="ko-KR" altLang="en-US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클라우드 서비스 플랫폼 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</a:t>
                      </a:r>
                      <a:r>
                        <a:rPr lang="ko-KR" altLang="en-US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스토리지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스트리밍</a:t>
                      </a:r>
                      <a:r>
                        <a:rPr lang="en-US" altLang="ko-KR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)</a:t>
                      </a:r>
                      <a:r>
                        <a:rPr lang="ko-KR" altLang="en-US" sz="100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</a:t>
                      </a:r>
                      <a:endParaRPr lang="en-US" altLang="ko-KR" sz="1000" spc="0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△ </a:t>
                      </a:r>
                      <a:r>
                        <a:rPr lang="ko-KR" altLang="en-US" sz="1000" spc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융합형 스마트 서비스 앱 </a:t>
                      </a:r>
                      <a:r>
                        <a:rPr lang="en-US" altLang="ko-KR" sz="100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&amp; </a:t>
                      </a:r>
                      <a:r>
                        <a:rPr lang="ko-KR" altLang="en-US" sz="1000" spc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플랫폼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742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사업장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서울시 구로구 구로동 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212-8 </a:t>
                      </a: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대륭포스트 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차 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1806</a:t>
                      </a: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호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AutoShape 5"/>
          <p:cNvSpPr>
            <a:spLocks noChangeArrowheads="1"/>
          </p:cNvSpPr>
          <p:nvPr/>
        </p:nvSpPr>
        <p:spPr bwMode="auto">
          <a:xfrm>
            <a:off x="695510" y="1201934"/>
            <a:ext cx="3632015" cy="2806279"/>
          </a:xfrm>
          <a:prstGeom prst="roundRect">
            <a:avLst>
              <a:gd name="adj" fmla="val 0"/>
            </a:avLst>
          </a:prstGeom>
          <a:noFill/>
          <a:ln w="635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kumimoji="1" lang="en-US" altLang="ko-KR" sz="1200" b="1" dirty="0">
              <a:solidFill>
                <a:srgbClr val="00206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034866" y="4221088"/>
            <a:ext cx="4195397" cy="18722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anchor="ctr"/>
          <a:lstStyle/>
          <a:p>
            <a:pPr algn="ctr" latinLnBrk="0">
              <a:defRPr/>
            </a:pPr>
            <a:endParaRPr lang="ko-KR" altLang="en-US" kern="0">
              <a:solidFill>
                <a:sysClr val="window" lastClr="FFFFFF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74" y="4252894"/>
            <a:ext cx="406222" cy="40622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625" y="4699594"/>
            <a:ext cx="429796" cy="27129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2" y="4967709"/>
            <a:ext cx="406222" cy="21692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312" y="4469252"/>
            <a:ext cx="638329" cy="27129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95" y="4776095"/>
            <a:ext cx="509700" cy="23931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092" y="4849874"/>
            <a:ext cx="856392" cy="23666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72" y="5593470"/>
            <a:ext cx="675864" cy="36865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390" y="4751734"/>
            <a:ext cx="605578" cy="34593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95" y="4289335"/>
            <a:ext cx="548987" cy="39039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603" y="5657392"/>
            <a:ext cx="676369" cy="2513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907" y="5197276"/>
            <a:ext cx="675793" cy="29870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96" y="5457407"/>
            <a:ext cx="519855" cy="51985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95" y="5238335"/>
            <a:ext cx="541327" cy="38666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465" y="4386107"/>
            <a:ext cx="506878" cy="19684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06" y="5131586"/>
            <a:ext cx="648071" cy="32018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277" y="5222143"/>
            <a:ext cx="596414" cy="39512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94" y="4895556"/>
            <a:ext cx="614281" cy="10591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82" y="4467835"/>
            <a:ext cx="700393" cy="170659"/>
          </a:xfrm>
          <a:prstGeom prst="rect">
            <a:avLst/>
          </a:prstGeom>
        </p:spPr>
      </p:pic>
      <p:graphicFrame>
        <p:nvGraphicFramePr>
          <p:cNvPr id="5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523634"/>
              </p:ext>
            </p:extLst>
          </p:nvPr>
        </p:nvGraphicFramePr>
        <p:xfrm>
          <a:off x="688478" y="4149080"/>
          <a:ext cx="3639047" cy="1900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56" name="Line 81"/>
          <p:cNvSpPr>
            <a:spLocks noChangeShapeType="1"/>
          </p:cNvSpPr>
          <p:nvPr/>
        </p:nvSpPr>
        <p:spPr bwMode="auto">
          <a:xfrm>
            <a:off x="5029770" y="1057969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7" name="Rectangle 82"/>
          <p:cNvSpPr>
            <a:spLocks noChangeArrowheads="1"/>
          </p:cNvSpPr>
          <p:nvPr/>
        </p:nvSpPr>
        <p:spPr bwMode="auto">
          <a:xfrm>
            <a:off x="5025008" y="769044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 dirty="0" smtClean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지식재산권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8" name="Line 81"/>
          <p:cNvSpPr>
            <a:spLocks noChangeShapeType="1"/>
          </p:cNvSpPr>
          <p:nvPr/>
        </p:nvSpPr>
        <p:spPr bwMode="auto">
          <a:xfrm>
            <a:off x="5038431" y="4077072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9" name="Rectangle 82"/>
          <p:cNvSpPr>
            <a:spLocks noChangeArrowheads="1"/>
          </p:cNvSpPr>
          <p:nvPr/>
        </p:nvSpPr>
        <p:spPr bwMode="auto">
          <a:xfrm>
            <a:off x="5033669" y="3788147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고객 </a:t>
            </a: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12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파트너 </a:t>
            </a:r>
            <a:r>
              <a:rPr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60" name="Group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607385"/>
              </p:ext>
            </p:extLst>
          </p:nvPr>
        </p:nvGraphicFramePr>
        <p:xfrm>
          <a:off x="5055404" y="1201937"/>
          <a:ext cx="4117636" cy="2385486"/>
        </p:xfrm>
        <a:graphic>
          <a:graphicData uri="http://schemas.openxmlformats.org/drawingml/2006/table">
            <a:tbl>
              <a:tblPr/>
              <a:tblGrid>
                <a:gridCol w="1077972"/>
                <a:gridCol w="3039664"/>
              </a:tblGrid>
              <a:tr h="2650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2013-0050507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클라우드기반 실시간 매출트래킹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0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2013-0056354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클라우드기반 문서인식 및 개인정보공유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0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2013-0059560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클라우드기반 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2D </a:t>
                      </a:r>
                      <a:r>
                        <a:rPr kumimoji="1" lang="ko-KR" altLang="en-US" sz="1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제공방법 및 휴대용 </a:t>
                      </a: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2D </a:t>
                      </a:r>
                      <a:r>
                        <a:rPr kumimoji="1" lang="ko-KR" altLang="en-US" sz="10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재생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0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2013-0082776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매출정보 처리장치</a:t>
                      </a:r>
                      <a:endParaRPr kumimoji="1" lang="en-US" altLang="ko-KR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0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2013-0111012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매출정보 처리장치 및 영수증정보 무선전송 </a:t>
                      </a:r>
                      <a:endParaRPr lang="en-US" altLang="ko-KR" sz="1000" b="0" spc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05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2013-0136330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spc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스마트원격제어장치</a:t>
                      </a:r>
                      <a:endParaRPr lang="en-US" altLang="ko-KR" sz="1000" b="0" spc="0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2014-0012154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음성기반 이미지파일 태깅장치 및 파일검색 방법</a:t>
                      </a:r>
                      <a:endParaRPr lang="en-US" altLang="ko-KR" sz="1000" b="0" spc="0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2014-0063715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전자기기의 긴급상황 알림장치 및 방법</a:t>
                      </a:r>
                      <a:endParaRPr lang="en-US" altLang="ko-KR" sz="1000" b="0" spc="0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2014-0064942</a:t>
                      </a:r>
                      <a:endParaRPr kumimoji="1" lang="ko-KR" altLang="en-US" sz="1000" b="0" i="0" u="none" strike="noStrike" cap="none" spc="0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b="0" spc="0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클라우드기반 댁내 미디어서비스 장치 및 방법</a:t>
                      </a:r>
                      <a:endParaRPr lang="en-US" altLang="ko-KR" sz="1000" b="0" spc="0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" name="AutoShape 5"/>
          <p:cNvSpPr>
            <a:spLocks noChangeArrowheads="1"/>
          </p:cNvSpPr>
          <p:nvPr/>
        </p:nvSpPr>
        <p:spPr bwMode="auto">
          <a:xfrm>
            <a:off x="5025008" y="1207016"/>
            <a:ext cx="4205255" cy="2380408"/>
          </a:xfrm>
          <a:prstGeom prst="roundRect">
            <a:avLst>
              <a:gd name="adj" fmla="val 0"/>
            </a:avLst>
          </a:prstGeom>
          <a:noFill/>
          <a:ln w="635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kumimoji="1" lang="en-US" altLang="ko-KR" sz="1200" b="1" dirty="0">
              <a:solidFill>
                <a:srgbClr val="00206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62" name="그림 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88" y="5159126"/>
            <a:ext cx="658414" cy="38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785" y="5617267"/>
            <a:ext cx="578516" cy="3660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21" y="4393105"/>
            <a:ext cx="624370" cy="2012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16" y="5554404"/>
            <a:ext cx="509666" cy="4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1797693" y="3017166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</a:t>
            </a:r>
            <a:endParaRPr lang="ko-KR" altLang="en-US" sz="1000" b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3572" y="2095850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Selected</a:t>
            </a:r>
            <a:endParaRPr lang="ko-KR" altLang="en-US" sz="1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92734" y="2101895"/>
            <a:ext cx="7970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UnSelected</a:t>
            </a:r>
            <a:endParaRPr lang="ko-KR" altLang="en-US" sz="1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392734" y="2348116"/>
            <a:ext cx="838691" cy="884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2044" y="2368774"/>
            <a:ext cx="670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content1</a:t>
            </a:r>
          </a:p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content3</a:t>
            </a:r>
            <a:endParaRPr lang="ko-KR" altLang="en-US" sz="1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content4</a:t>
            </a:r>
            <a:endParaRPr lang="ko-KR" altLang="en-US" sz="1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………</a:t>
            </a:r>
            <a:endParaRPr lang="ko-KR" altLang="en-US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4981818" y="2342071"/>
            <a:ext cx="838691" cy="884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18688" y="2342071"/>
            <a:ext cx="6703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content2</a:t>
            </a:r>
          </a:p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content5</a:t>
            </a:r>
          </a:p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content7</a:t>
            </a:r>
            <a:endParaRPr lang="ko-KR" altLang="en-US" sz="1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………</a:t>
            </a:r>
            <a:endParaRPr lang="ko-KR" altLang="en-US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>
            <a:off x="4366304" y="2450036"/>
            <a:ext cx="483122" cy="262878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2" name="왼쪽 화살표 11"/>
          <p:cNvSpPr/>
          <p:nvPr/>
        </p:nvSpPr>
        <p:spPr bwMode="auto">
          <a:xfrm>
            <a:off x="4341648" y="3021816"/>
            <a:ext cx="478299" cy="262800"/>
          </a:xfrm>
          <a:prstGeom prst="leftArrow">
            <a:avLst/>
          </a:prstGeom>
          <a:solidFill>
            <a:schemeClr val="bg1">
              <a:lumMod val="7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3" name="톱니 모양의 오른쪽 화살표 12"/>
          <p:cNvSpPr/>
          <p:nvPr/>
        </p:nvSpPr>
        <p:spPr bwMode="auto">
          <a:xfrm>
            <a:off x="2578583" y="2439562"/>
            <a:ext cx="601758" cy="484632"/>
          </a:xfrm>
          <a:prstGeom prst="notchedRightArrow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492699" y="2044133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</a:p>
          <a:p>
            <a:r>
              <a:rPr lang="ko-KR" altLang="en-US" sz="10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 제공</a:t>
            </a:r>
            <a:endParaRPr lang="ko-KR" altLang="en-US" sz="1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3235210" y="1883823"/>
            <a:ext cx="2758907" cy="1449238"/>
          </a:xfrm>
          <a:prstGeom prst="roundRect">
            <a:avLst>
              <a:gd name="adj" fmla="val 8254"/>
            </a:avLst>
          </a:prstGeom>
          <a:noFill/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88393" y="3393670"/>
            <a:ext cx="2252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  <a:r>
              <a:rPr lang="ko-KR" altLang="en-US" sz="10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목록 중 노출될 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  <a:r>
              <a:rPr lang="ko-KR" altLang="en-US" sz="10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</a:t>
            </a:r>
            <a:endParaRPr lang="ko-KR" altLang="en-US" sz="10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1" name="줄무늬가 있는 오른쪽 화살표 80"/>
          <p:cNvSpPr/>
          <p:nvPr/>
        </p:nvSpPr>
        <p:spPr bwMode="auto">
          <a:xfrm>
            <a:off x="6163991" y="2445031"/>
            <a:ext cx="568410" cy="484632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grpSp>
        <p:nvGrpSpPr>
          <p:cNvPr id="82" name="Group 12"/>
          <p:cNvGrpSpPr>
            <a:grpSpLocks/>
          </p:cNvGrpSpPr>
          <p:nvPr/>
        </p:nvGrpSpPr>
        <p:grpSpPr bwMode="auto">
          <a:xfrm>
            <a:off x="8057321" y="2370305"/>
            <a:ext cx="557068" cy="639089"/>
            <a:chOff x="5176" y="1120"/>
            <a:chExt cx="761" cy="835"/>
          </a:xfrm>
        </p:grpSpPr>
        <p:sp>
          <p:nvSpPr>
            <p:cNvPr id="83" name="Freeform 7"/>
            <p:cNvSpPr>
              <a:spLocks/>
            </p:cNvSpPr>
            <p:nvPr/>
          </p:nvSpPr>
          <p:spPr bwMode="auto">
            <a:xfrm>
              <a:off x="5235" y="1872"/>
              <a:ext cx="137" cy="83"/>
            </a:xfrm>
            <a:custGeom>
              <a:avLst/>
              <a:gdLst>
                <a:gd name="T0" fmla="*/ 87 w 137"/>
                <a:gd name="T1" fmla="*/ 0 h 83"/>
                <a:gd name="T2" fmla="*/ 18 w 137"/>
                <a:gd name="T3" fmla="*/ 7 h 83"/>
                <a:gd name="T4" fmla="*/ 11 w 137"/>
                <a:gd name="T5" fmla="*/ 12 h 83"/>
                <a:gd name="T6" fmla="*/ 7 w 137"/>
                <a:gd name="T7" fmla="*/ 19 h 83"/>
                <a:gd name="T8" fmla="*/ 3 w 137"/>
                <a:gd name="T9" fmla="*/ 26 h 83"/>
                <a:gd name="T10" fmla="*/ 0 w 137"/>
                <a:gd name="T11" fmla="*/ 37 h 83"/>
                <a:gd name="T12" fmla="*/ 0 w 137"/>
                <a:gd name="T13" fmla="*/ 50 h 83"/>
                <a:gd name="T14" fmla="*/ 3 w 137"/>
                <a:gd name="T15" fmla="*/ 57 h 83"/>
                <a:gd name="T16" fmla="*/ 7 w 137"/>
                <a:gd name="T17" fmla="*/ 65 h 83"/>
                <a:gd name="T18" fmla="*/ 14 w 137"/>
                <a:gd name="T19" fmla="*/ 71 h 83"/>
                <a:gd name="T20" fmla="*/ 22 w 137"/>
                <a:gd name="T21" fmla="*/ 77 h 83"/>
                <a:gd name="T22" fmla="*/ 31 w 137"/>
                <a:gd name="T23" fmla="*/ 80 h 83"/>
                <a:gd name="T24" fmla="*/ 39 w 137"/>
                <a:gd name="T25" fmla="*/ 81 h 83"/>
                <a:gd name="T26" fmla="*/ 49 w 137"/>
                <a:gd name="T27" fmla="*/ 82 h 83"/>
                <a:gd name="T28" fmla="*/ 48 w 137"/>
                <a:gd name="T29" fmla="*/ 81 h 83"/>
                <a:gd name="T30" fmla="*/ 102 w 137"/>
                <a:gd name="T31" fmla="*/ 76 h 83"/>
                <a:gd name="T32" fmla="*/ 136 w 137"/>
                <a:gd name="T33" fmla="*/ 0 h 83"/>
                <a:gd name="T34" fmla="*/ 87 w 137"/>
                <a:gd name="T35" fmla="*/ 0 h 8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7"/>
                <a:gd name="T55" fmla="*/ 0 h 83"/>
                <a:gd name="T56" fmla="*/ 137 w 137"/>
                <a:gd name="T57" fmla="*/ 83 h 8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7" h="83">
                  <a:moveTo>
                    <a:pt x="87" y="0"/>
                  </a:moveTo>
                  <a:lnTo>
                    <a:pt x="18" y="7"/>
                  </a:lnTo>
                  <a:lnTo>
                    <a:pt x="11" y="12"/>
                  </a:lnTo>
                  <a:lnTo>
                    <a:pt x="7" y="19"/>
                  </a:lnTo>
                  <a:lnTo>
                    <a:pt x="3" y="26"/>
                  </a:lnTo>
                  <a:lnTo>
                    <a:pt x="0" y="37"/>
                  </a:lnTo>
                  <a:lnTo>
                    <a:pt x="0" y="50"/>
                  </a:lnTo>
                  <a:lnTo>
                    <a:pt x="3" y="57"/>
                  </a:lnTo>
                  <a:lnTo>
                    <a:pt x="7" y="65"/>
                  </a:lnTo>
                  <a:lnTo>
                    <a:pt x="14" y="71"/>
                  </a:lnTo>
                  <a:lnTo>
                    <a:pt x="22" y="77"/>
                  </a:lnTo>
                  <a:lnTo>
                    <a:pt x="31" y="80"/>
                  </a:lnTo>
                  <a:lnTo>
                    <a:pt x="39" y="81"/>
                  </a:lnTo>
                  <a:lnTo>
                    <a:pt x="49" y="82"/>
                  </a:lnTo>
                  <a:lnTo>
                    <a:pt x="48" y="81"/>
                  </a:lnTo>
                  <a:lnTo>
                    <a:pt x="102" y="76"/>
                  </a:lnTo>
                  <a:lnTo>
                    <a:pt x="136" y="0"/>
                  </a:lnTo>
                  <a:lnTo>
                    <a:pt x="87" y="0"/>
                  </a:lnTo>
                </a:path>
              </a:pathLst>
            </a:custGeom>
            <a:solidFill>
              <a:srgbClr val="80808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84" name="Freeform 8"/>
            <p:cNvSpPr>
              <a:spLocks/>
            </p:cNvSpPr>
            <p:nvPr/>
          </p:nvSpPr>
          <p:spPr bwMode="auto">
            <a:xfrm>
              <a:off x="5176" y="1120"/>
              <a:ext cx="761" cy="834"/>
            </a:xfrm>
            <a:custGeom>
              <a:avLst/>
              <a:gdLst>
                <a:gd name="T0" fmla="*/ 43 w 761"/>
                <a:gd name="T1" fmla="*/ 3 h 834"/>
                <a:gd name="T2" fmla="*/ 27 w 761"/>
                <a:gd name="T3" fmla="*/ 14 h 834"/>
                <a:gd name="T4" fmla="*/ 8 w 761"/>
                <a:gd name="T5" fmla="*/ 37 h 834"/>
                <a:gd name="T6" fmla="*/ 2 w 761"/>
                <a:gd name="T7" fmla="*/ 61 h 834"/>
                <a:gd name="T8" fmla="*/ 0 w 761"/>
                <a:gd name="T9" fmla="*/ 90 h 834"/>
                <a:gd name="T10" fmla="*/ 3 w 761"/>
                <a:gd name="T11" fmla="*/ 114 h 834"/>
                <a:gd name="T12" fmla="*/ 13 w 761"/>
                <a:gd name="T13" fmla="*/ 153 h 834"/>
                <a:gd name="T14" fmla="*/ 40 w 761"/>
                <a:gd name="T15" fmla="*/ 219 h 834"/>
                <a:gd name="T16" fmla="*/ 73 w 761"/>
                <a:gd name="T17" fmla="*/ 294 h 834"/>
                <a:gd name="T18" fmla="*/ 103 w 761"/>
                <a:gd name="T19" fmla="*/ 370 h 834"/>
                <a:gd name="T20" fmla="*/ 126 w 761"/>
                <a:gd name="T21" fmla="*/ 468 h 834"/>
                <a:gd name="T22" fmla="*/ 139 w 761"/>
                <a:gd name="T23" fmla="*/ 588 h 834"/>
                <a:gd name="T24" fmla="*/ 146 w 761"/>
                <a:gd name="T25" fmla="*/ 674 h 834"/>
                <a:gd name="T26" fmla="*/ 146 w 761"/>
                <a:gd name="T27" fmla="*/ 738 h 834"/>
                <a:gd name="T28" fmla="*/ 137 w 761"/>
                <a:gd name="T29" fmla="*/ 787 h 834"/>
                <a:gd name="T30" fmla="*/ 126 w 761"/>
                <a:gd name="T31" fmla="*/ 815 h 834"/>
                <a:gd name="T32" fmla="*/ 114 w 761"/>
                <a:gd name="T33" fmla="*/ 828 h 834"/>
                <a:gd name="T34" fmla="*/ 177 w 761"/>
                <a:gd name="T35" fmla="*/ 826 h 834"/>
                <a:gd name="T36" fmla="*/ 416 w 761"/>
                <a:gd name="T37" fmla="*/ 794 h 834"/>
                <a:gd name="T38" fmla="*/ 633 w 761"/>
                <a:gd name="T39" fmla="*/ 775 h 834"/>
                <a:gd name="T40" fmla="*/ 723 w 761"/>
                <a:gd name="T41" fmla="*/ 778 h 834"/>
                <a:gd name="T42" fmla="*/ 742 w 761"/>
                <a:gd name="T43" fmla="*/ 764 h 834"/>
                <a:gd name="T44" fmla="*/ 754 w 761"/>
                <a:gd name="T45" fmla="*/ 732 h 834"/>
                <a:gd name="T46" fmla="*/ 760 w 761"/>
                <a:gd name="T47" fmla="*/ 688 h 834"/>
                <a:gd name="T48" fmla="*/ 759 w 761"/>
                <a:gd name="T49" fmla="*/ 631 h 834"/>
                <a:gd name="T50" fmla="*/ 751 w 761"/>
                <a:gd name="T51" fmla="*/ 547 h 834"/>
                <a:gd name="T52" fmla="*/ 725 w 761"/>
                <a:gd name="T53" fmla="*/ 439 h 834"/>
                <a:gd name="T54" fmla="*/ 695 w 761"/>
                <a:gd name="T55" fmla="*/ 342 h 834"/>
                <a:gd name="T56" fmla="*/ 661 w 761"/>
                <a:gd name="T57" fmla="*/ 252 h 834"/>
                <a:gd name="T58" fmla="*/ 622 w 761"/>
                <a:gd name="T59" fmla="*/ 153 h 834"/>
                <a:gd name="T60" fmla="*/ 609 w 761"/>
                <a:gd name="T61" fmla="*/ 109 h 834"/>
                <a:gd name="T62" fmla="*/ 607 w 761"/>
                <a:gd name="T63" fmla="*/ 75 h 834"/>
                <a:gd name="T64" fmla="*/ 622 w 761"/>
                <a:gd name="T65" fmla="*/ 7 h 834"/>
                <a:gd name="T66" fmla="*/ 48 w 761"/>
                <a:gd name="T67" fmla="*/ 2 h 83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61"/>
                <a:gd name="T103" fmla="*/ 0 h 834"/>
                <a:gd name="T104" fmla="*/ 761 w 761"/>
                <a:gd name="T105" fmla="*/ 834 h 83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61" h="834">
                  <a:moveTo>
                    <a:pt x="48" y="2"/>
                  </a:moveTo>
                  <a:lnTo>
                    <a:pt x="43" y="3"/>
                  </a:lnTo>
                  <a:lnTo>
                    <a:pt x="36" y="7"/>
                  </a:lnTo>
                  <a:lnTo>
                    <a:pt x="27" y="14"/>
                  </a:lnTo>
                  <a:lnTo>
                    <a:pt x="16" y="25"/>
                  </a:lnTo>
                  <a:lnTo>
                    <a:pt x="8" y="37"/>
                  </a:lnTo>
                  <a:lnTo>
                    <a:pt x="3" y="50"/>
                  </a:lnTo>
                  <a:lnTo>
                    <a:pt x="2" y="61"/>
                  </a:lnTo>
                  <a:lnTo>
                    <a:pt x="0" y="76"/>
                  </a:lnTo>
                  <a:lnTo>
                    <a:pt x="0" y="90"/>
                  </a:lnTo>
                  <a:lnTo>
                    <a:pt x="2" y="102"/>
                  </a:lnTo>
                  <a:lnTo>
                    <a:pt x="3" y="114"/>
                  </a:lnTo>
                  <a:lnTo>
                    <a:pt x="6" y="125"/>
                  </a:lnTo>
                  <a:lnTo>
                    <a:pt x="13" y="153"/>
                  </a:lnTo>
                  <a:lnTo>
                    <a:pt x="24" y="185"/>
                  </a:lnTo>
                  <a:lnTo>
                    <a:pt x="40" y="219"/>
                  </a:lnTo>
                  <a:lnTo>
                    <a:pt x="56" y="259"/>
                  </a:lnTo>
                  <a:lnTo>
                    <a:pt x="73" y="294"/>
                  </a:lnTo>
                  <a:lnTo>
                    <a:pt x="86" y="328"/>
                  </a:lnTo>
                  <a:lnTo>
                    <a:pt x="103" y="370"/>
                  </a:lnTo>
                  <a:lnTo>
                    <a:pt x="116" y="423"/>
                  </a:lnTo>
                  <a:lnTo>
                    <a:pt x="126" y="468"/>
                  </a:lnTo>
                  <a:lnTo>
                    <a:pt x="135" y="526"/>
                  </a:lnTo>
                  <a:lnTo>
                    <a:pt x="139" y="588"/>
                  </a:lnTo>
                  <a:lnTo>
                    <a:pt x="146" y="644"/>
                  </a:lnTo>
                  <a:lnTo>
                    <a:pt x="146" y="674"/>
                  </a:lnTo>
                  <a:lnTo>
                    <a:pt x="146" y="713"/>
                  </a:lnTo>
                  <a:lnTo>
                    <a:pt x="146" y="738"/>
                  </a:lnTo>
                  <a:lnTo>
                    <a:pt x="144" y="762"/>
                  </a:lnTo>
                  <a:lnTo>
                    <a:pt x="137" y="787"/>
                  </a:lnTo>
                  <a:lnTo>
                    <a:pt x="132" y="801"/>
                  </a:lnTo>
                  <a:lnTo>
                    <a:pt x="126" y="815"/>
                  </a:lnTo>
                  <a:lnTo>
                    <a:pt x="119" y="823"/>
                  </a:lnTo>
                  <a:lnTo>
                    <a:pt x="114" y="828"/>
                  </a:lnTo>
                  <a:lnTo>
                    <a:pt x="110" y="833"/>
                  </a:lnTo>
                  <a:lnTo>
                    <a:pt x="177" y="826"/>
                  </a:lnTo>
                  <a:lnTo>
                    <a:pt x="308" y="808"/>
                  </a:lnTo>
                  <a:lnTo>
                    <a:pt x="416" y="794"/>
                  </a:lnTo>
                  <a:lnTo>
                    <a:pt x="541" y="780"/>
                  </a:lnTo>
                  <a:lnTo>
                    <a:pt x="633" y="775"/>
                  </a:lnTo>
                  <a:lnTo>
                    <a:pt x="705" y="778"/>
                  </a:lnTo>
                  <a:lnTo>
                    <a:pt x="723" y="778"/>
                  </a:lnTo>
                  <a:lnTo>
                    <a:pt x="735" y="775"/>
                  </a:lnTo>
                  <a:lnTo>
                    <a:pt x="742" y="764"/>
                  </a:lnTo>
                  <a:lnTo>
                    <a:pt x="748" y="751"/>
                  </a:lnTo>
                  <a:lnTo>
                    <a:pt x="754" y="732"/>
                  </a:lnTo>
                  <a:lnTo>
                    <a:pt x="758" y="710"/>
                  </a:lnTo>
                  <a:lnTo>
                    <a:pt x="760" y="688"/>
                  </a:lnTo>
                  <a:lnTo>
                    <a:pt x="760" y="656"/>
                  </a:lnTo>
                  <a:lnTo>
                    <a:pt x="759" y="631"/>
                  </a:lnTo>
                  <a:lnTo>
                    <a:pt x="758" y="591"/>
                  </a:lnTo>
                  <a:lnTo>
                    <a:pt x="751" y="547"/>
                  </a:lnTo>
                  <a:lnTo>
                    <a:pt x="739" y="490"/>
                  </a:lnTo>
                  <a:lnTo>
                    <a:pt x="725" y="439"/>
                  </a:lnTo>
                  <a:lnTo>
                    <a:pt x="714" y="393"/>
                  </a:lnTo>
                  <a:lnTo>
                    <a:pt x="695" y="342"/>
                  </a:lnTo>
                  <a:lnTo>
                    <a:pt x="677" y="296"/>
                  </a:lnTo>
                  <a:lnTo>
                    <a:pt x="661" y="252"/>
                  </a:lnTo>
                  <a:lnTo>
                    <a:pt x="636" y="189"/>
                  </a:lnTo>
                  <a:lnTo>
                    <a:pt x="622" y="153"/>
                  </a:lnTo>
                  <a:lnTo>
                    <a:pt x="613" y="128"/>
                  </a:lnTo>
                  <a:lnTo>
                    <a:pt x="609" y="109"/>
                  </a:lnTo>
                  <a:lnTo>
                    <a:pt x="607" y="91"/>
                  </a:lnTo>
                  <a:lnTo>
                    <a:pt x="607" y="75"/>
                  </a:lnTo>
                  <a:lnTo>
                    <a:pt x="617" y="19"/>
                  </a:lnTo>
                  <a:lnTo>
                    <a:pt x="622" y="7"/>
                  </a:lnTo>
                  <a:lnTo>
                    <a:pt x="55" y="0"/>
                  </a:lnTo>
                  <a:lnTo>
                    <a:pt x="48" y="2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85" name="Freeform 9"/>
            <p:cNvSpPr>
              <a:spLocks/>
            </p:cNvSpPr>
            <p:nvPr/>
          </p:nvSpPr>
          <p:spPr bwMode="auto">
            <a:xfrm>
              <a:off x="5216" y="1158"/>
              <a:ext cx="63" cy="56"/>
            </a:xfrm>
            <a:custGeom>
              <a:avLst/>
              <a:gdLst>
                <a:gd name="T0" fmla="*/ 62 w 63"/>
                <a:gd name="T1" fmla="*/ 4 h 56"/>
                <a:gd name="T2" fmla="*/ 46 w 63"/>
                <a:gd name="T3" fmla="*/ 50 h 56"/>
                <a:gd name="T4" fmla="*/ 30 w 63"/>
                <a:gd name="T5" fmla="*/ 55 h 56"/>
                <a:gd name="T6" fmla="*/ 22 w 63"/>
                <a:gd name="T7" fmla="*/ 54 h 56"/>
                <a:gd name="T8" fmla="*/ 14 w 63"/>
                <a:gd name="T9" fmla="*/ 51 h 56"/>
                <a:gd name="T10" fmla="*/ 8 w 63"/>
                <a:gd name="T11" fmla="*/ 46 h 56"/>
                <a:gd name="T12" fmla="*/ 4 w 63"/>
                <a:gd name="T13" fmla="*/ 40 h 56"/>
                <a:gd name="T14" fmla="*/ 1 w 63"/>
                <a:gd name="T15" fmla="*/ 33 h 56"/>
                <a:gd name="T16" fmla="*/ 0 w 63"/>
                <a:gd name="T17" fmla="*/ 27 h 56"/>
                <a:gd name="T18" fmla="*/ 0 w 63"/>
                <a:gd name="T19" fmla="*/ 19 h 56"/>
                <a:gd name="T20" fmla="*/ 3 w 63"/>
                <a:gd name="T21" fmla="*/ 13 h 56"/>
                <a:gd name="T22" fmla="*/ 7 w 63"/>
                <a:gd name="T23" fmla="*/ 9 h 56"/>
                <a:gd name="T24" fmla="*/ 13 w 63"/>
                <a:gd name="T25" fmla="*/ 5 h 56"/>
                <a:gd name="T26" fmla="*/ 20 w 63"/>
                <a:gd name="T27" fmla="*/ 3 h 56"/>
                <a:gd name="T28" fmla="*/ 25 w 63"/>
                <a:gd name="T29" fmla="*/ 2 h 56"/>
                <a:gd name="T30" fmla="*/ 32 w 63"/>
                <a:gd name="T31" fmla="*/ 0 h 56"/>
                <a:gd name="T32" fmla="*/ 37 w 63"/>
                <a:gd name="T33" fmla="*/ 0 h 56"/>
                <a:gd name="T34" fmla="*/ 43 w 63"/>
                <a:gd name="T35" fmla="*/ 0 h 56"/>
                <a:gd name="T36" fmla="*/ 62 w 63"/>
                <a:gd name="T37" fmla="*/ 4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3"/>
                <a:gd name="T58" fmla="*/ 0 h 56"/>
                <a:gd name="T59" fmla="*/ 63 w 63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3" h="56">
                  <a:moveTo>
                    <a:pt x="62" y="4"/>
                  </a:moveTo>
                  <a:lnTo>
                    <a:pt x="46" y="50"/>
                  </a:lnTo>
                  <a:lnTo>
                    <a:pt x="30" y="55"/>
                  </a:lnTo>
                  <a:lnTo>
                    <a:pt x="22" y="54"/>
                  </a:lnTo>
                  <a:lnTo>
                    <a:pt x="14" y="51"/>
                  </a:lnTo>
                  <a:lnTo>
                    <a:pt x="8" y="46"/>
                  </a:lnTo>
                  <a:lnTo>
                    <a:pt x="4" y="40"/>
                  </a:lnTo>
                  <a:lnTo>
                    <a:pt x="1" y="33"/>
                  </a:lnTo>
                  <a:lnTo>
                    <a:pt x="0" y="27"/>
                  </a:lnTo>
                  <a:lnTo>
                    <a:pt x="0" y="19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3" y="5"/>
                  </a:lnTo>
                  <a:lnTo>
                    <a:pt x="20" y="3"/>
                  </a:lnTo>
                  <a:lnTo>
                    <a:pt x="25" y="2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43" y="0"/>
                  </a:lnTo>
                  <a:lnTo>
                    <a:pt x="62" y="4"/>
                  </a:lnTo>
                </a:path>
              </a:pathLst>
            </a:custGeom>
            <a:solidFill>
              <a:srgbClr val="80808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86" name="Freeform 10"/>
            <p:cNvSpPr>
              <a:spLocks/>
            </p:cNvSpPr>
            <p:nvPr/>
          </p:nvSpPr>
          <p:spPr bwMode="auto">
            <a:xfrm>
              <a:off x="5240" y="1155"/>
              <a:ext cx="45" cy="45"/>
            </a:xfrm>
            <a:custGeom>
              <a:avLst/>
              <a:gdLst>
                <a:gd name="T0" fmla="*/ 0 w 45"/>
                <a:gd name="T1" fmla="*/ 5 h 45"/>
                <a:gd name="T2" fmla="*/ 8 w 45"/>
                <a:gd name="T3" fmla="*/ 11 h 45"/>
                <a:gd name="T4" fmla="*/ 12 w 45"/>
                <a:gd name="T5" fmla="*/ 17 h 45"/>
                <a:gd name="T6" fmla="*/ 14 w 45"/>
                <a:gd name="T7" fmla="*/ 22 h 45"/>
                <a:gd name="T8" fmla="*/ 14 w 45"/>
                <a:gd name="T9" fmla="*/ 31 h 45"/>
                <a:gd name="T10" fmla="*/ 13 w 45"/>
                <a:gd name="T11" fmla="*/ 38 h 45"/>
                <a:gd name="T12" fmla="*/ 8 w 45"/>
                <a:gd name="T13" fmla="*/ 44 h 45"/>
                <a:gd name="T14" fmla="*/ 44 w 45"/>
                <a:gd name="T15" fmla="*/ 36 h 45"/>
                <a:gd name="T16" fmla="*/ 41 w 45"/>
                <a:gd name="T17" fmla="*/ 0 h 45"/>
                <a:gd name="T18" fmla="*/ 0 w 45"/>
                <a:gd name="T19" fmla="*/ 5 h 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5"/>
                <a:gd name="T31" fmla="*/ 0 h 45"/>
                <a:gd name="T32" fmla="*/ 45 w 45"/>
                <a:gd name="T33" fmla="*/ 45 h 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5" h="45">
                  <a:moveTo>
                    <a:pt x="0" y="5"/>
                  </a:moveTo>
                  <a:lnTo>
                    <a:pt x="8" y="11"/>
                  </a:lnTo>
                  <a:lnTo>
                    <a:pt x="12" y="17"/>
                  </a:lnTo>
                  <a:lnTo>
                    <a:pt x="14" y="22"/>
                  </a:lnTo>
                  <a:lnTo>
                    <a:pt x="14" y="31"/>
                  </a:lnTo>
                  <a:lnTo>
                    <a:pt x="13" y="38"/>
                  </a:lnTo>
                  <a:lnTo>
                    <a:pt x="8" y="44"/>
                  </a:lnTo>
                  <a:lnTo>
                    <a:pt x="44" y="36"/>
                  </a:lnTo>
                  <a:lnTo>
                    <a:pt x="41" y="0"/>
                  </a:lnTo>
                  <a:lnTo>
                    <a:pt x="0" y="5"/>
                  </a:lnTo>
                </a:path>
              </a:pathLst>
            </a:custGeom>
            <a:solidFill>
              <a:srgbClr val="00000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87" name="Freeform 11"/>
            <p:cNvSpPr>
              <a:spLocks/>
            </p:cNvSpPr>
            <p:nvPr/>
          </p:nvSpPr>
          <p:spPr bwMode="auto">
            <a:xfrm>
              <a:off x="5228" y="1121"/>
              <a:ext cx="637" cy="93"/>
            </a:xfrm>
            <a:custGeom>
              <a:avLst/>
              <a:gdLst>
                <a:gd name="T0" fmla="*/ 602 w 637"/>
                <a:gd name="T1" fmla="*/ 7 h 93"/>
                <a:gd name="T2" fmla="*/ 0 w 637"/>
                <a:gd name="T3" fmla="*/ 0 h 93"/>
                <a:gd name="T4" fmla="*/ 17 w 637"/>
                <a:gd name="T5" fmla="*/ 3 h 93"/>
                <a:gd name="T6" fmla="*/ 23 w 637"/>
                <a:gd name="T7" fmla="*/ 5 h 93"/>
                <a:gd name="T8" fmla="*/ 30 w 637"/>
                <a:gd name="T9" fmla="*/ 7 h 93"/>
                <a:gd name="T10" fmla="*/ 34 w 637"/>
                <a:gd name="T11" fmla="*/ 12 h 93"/>
                <a:gd name="T12" fmla="*/ 39 w 637"/>
                <a:gd name="T13" fmla="*/ 18 h 93"/>
                <a:gd name="T14" fmla="*/ 41 w 637"/>
                <a:gd name="T15" fmla="*/ 25 h 93"/>
                <a:gd name="T16" fmla="*/ 43 w 637"/>
                <a:gd name="T17" fmla="*/ 33 h 93"/>
                <a:gd name="T18" fmla="*/ 43 w 637"/>
                <a:gd name="T19" fmla="*/ 40 h 93"/>
                <a:gd name="T20" fmla="*/ 44 w 637"/>
                <a:gd name="T21" fmla="*/ 47 h 93"/>
                <a:gd name="T22" fmla="*/ 43 w 637"/>
                <a:gd name="T23" fmla="*/ 56 h 93"/>
                <a:gd name="T24" fmla="*/ 41 w 637"/>
                <a:gd name="T25" fmla="*/ 66 h 93"/>
                <a:gd name="T26" fmla="*/ 37 w 637"/>
                <a:gd name="T27" fmla="*/ 74 h 93"/>
                <a:gd name="T28" fmla="*/ 30 w 637"/>
                <a:gd name="T29" fmla="*/ 82 h 93"/>
                <a:gd name="T30" fmla="*/ 22 w 637"/>
                <a:gd name="T31" fmla="*/ 87 h 93"/>
                <a:gd name="T32" fmla="*/ 16 w 637"/>
                <a:gd name="T33" fmla="*/ 92 h 93"/>
                <a:gd name="T34" fmla="*/ 55 w 637"/>
                <a:gd name="T35" fmla="*/ 87 h 93"/>
                <a:gd name="T36" fmla="*/ 99 w 637"/>
                <a:gd name="T37" fmla="*/ 81 h 93"/>
                <a:gd name="T38" fmla="*/ 169 w 637"/>
                <a:gd name="T39" fmla="*/ 76 h 93"/>
                <a:gd name="T40" fmla="*/ 226 w 637"/>
                <a:gd name="T41" fmla="*/ 71 h 93"/>
                <a:gd name="T42" fmla="*/ 295 w 637"/>
                <a:gd name="T43" fmla="*/ 71 h 93"/>
                <a:gd name="T44" fmla="*/ 371 w 637"/>
                <a:gd name="T45" fmla="*/ 74 h 93"/>
                <a:gd name="T46" fmla="*/ 465 w 637"/>
                <a:gd name="T47" fmla="*/ 76 h 93"/>
                <a:gd name="T48" fmla="*/ 556 w 637"/>
                <a:gd name="T49" fmla="*/ 83 h 93"/>
                <a:gd name="T50" fmla="*/ 593 w 637"/>
                <a:gd name="T51" fmla="*/ 90 h 93"/>
                <a:gd name="T52" fmla="*/ 603 w 637"/>
                <a:gd name="T53" fmla="*/ 91 h 93"/>
                <a:gd name="T54" fmla="*/ 614 w 637"/>
                <a:gd name="T55" fmla="*/ 92 h 93"/>
                <a:gd name="T56" fmla="*/ 623 w 637"/>
                <a:gd name="T57" fmla="*/ 90 h 93"/>
                <a:gd name="T58" fmla="*/ 629 w 637"/>
                <a:gd name="T59" fmla="*/ 83 h 93"/>
                <a:gd name="T60" fmla="*/ 633 w 637"/>
                <a:gd name="T61" fmla="*/ 74 h 93"/>
                <a:gd name="T62" fmla="*/ 635 w 637"/>
                <a:gd name="T63" fmla="*/ 67 h 93"/>
                <a:gd name="T64" fmla="*/ 636 w 637"/>
                <a:gd name="T65" fmla="*/ 59 h 93"/>
                <a:gd name="T66" fmla="*/ 634 w 637"/>
                <a:gd name="T67" fmla="*/ 44 h 93"/>
                <a:gd name="T68" fmla="*/ 631 w 637"/>
                <a:gd name="T69" fmla="*/ 35 h 93"/>
                <a:gd name="T70" fmla="*/ 627 w 637"/>
                <a:gd name="T71" fmla="*/ 26 h 93"/>
                <a:gd name="T72" fmla="*/ 623 w 637"/>
                <a:gd name="T73" fmla="*/ 20 h 93"/>
                <a:gd name="T74" fmla="*/ 618 w 637"/>
                <a:gd name="T75" fmla="*/ 15 h 93"/>
                <a:gd name="T76" fmla="*/ 610 w 637"/>
                <a:gd name="T77" fmla="*/ 10 h 93"/>
                <a:gd name="T78" fmla="*/ 602 w 637"/>
                <a:gd name="T79" fmla="*/ 7 h 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37"/>
                <a:gd name="T121" fmla="*/ 0 h 93"/>
                <a:gd name="T122" fmla="*/ 637 w 637"/>
                <a:gd name="T123" fmla="*/ 93 h 9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37" h="93">
                  <a:moveTo>
                    <a:pt x="602" y="7"/>
                  </a:moveTo>
                  <a:lnTo>
                    <a:pt x="0" y="0"/>
                  </a:lnTo>
                  <a:lnTo>
                    <a:pt x="17" y="3"/>
                  </a:lnTo>
                  <a:lnTo>
                    <a:pt x="23" y="5"/>
                  </a:lnTo>
                  <a:lnTo>
                    <a:pt x="30" y="7"/>
                  </a:lnTo>
                  <a:lnTo>
                    <a:pt x="34" y="12"/>
                  </a:lnTo>
                  <a:lnTo>
                    <a:pt x="39" y="18"/>
                  </a:lnTo>
                  <a:lnTo>
                    <a:pt x="41" y="25"/>
                  </a:lnTo>
                  <a:lnTo>
                    <a:pt x="43" y="33"/>
                  </a:lnTo>
                  <a:lnTo>
                    <a:pt x="43" y="40"/>
                  </a:lnTo>
                  <a:lnTo>
                    <a:pt x="44" y="47"/>
                  </a:lnTo>
                  <a:lnTo>
                    <a:pt x="43" y="56"/>
                  </a:lnTo>
                  <a:lnTo>
                    <a:pt x="41" y="66"/>
                  </a:lnTo>
                  <a:lnTo>
                    <a:pt x="37" y="74"/>
                  </a:lnTo>
                  <a:lnTo>
                    <a:pt x="30" y="82"/>
                  </a:lnTo>
                  <a:lnTo>
                    <a:pt x="22" y="87"/>
                  </a:lnTo>
                  <a:lnTo>
                    <a:pt x="16" y="92"/>
                  </a:lnTo>
                  <a:lnTo>
                    <a:pt x="55" y="87"/>
                  </a:lnTo>
                  <a:lnTo>
                    <a:pt x="99" y="81"/>
                  </a:lnTo>
                  <a:lnTo>
                    <a:pt x="169" y="76"/>
                  </a:lnTo>
                  <a:lnTo>
                    <a:pt x="226" y="71"/>
                  </a:lnTo>
                  <a:lnTo>
                    <a:pt x="295" y="71"/>
                  </a:lnTo>
                  <a:lnTo>
                    <a:pt x="371" y="74"/>
                  </a:lnTo>
                  <a:lnTo>
                    <a:pt x="465" y="76"/>
                  </a:lnTo>
                  <a:lnTo>
                    <a:pt x="556" y="83"/>
                  </a:lnTo>
                  <a:lnTo>
                    <a:pt x="593" y="90"/>
                  </a:lnTo>
                  <a:lnTo>
                    <a:pt x="603" y="91"/>
                  </a:lnTo>
                  <a:lnTo>
                    <a:pt x="614" y="92"/>
                  </a:lnTo>
                  <a:lnTo>
                    <a:pt x="623" y="90"/>
                  </a:lnTo>
                  <a:lnTo>
                    <a:pt x="629" y="83"/>
                  </a:lnTo>
                  <a:lnTo>
                    <a:pt x="633" y="74"/>
                  </a:lnTo>
                  <a:lnTo>
                    <a:pt x="635" y="67"/>
                  </a:lnTo>
                  <a:lnTo>
                    <a:pt x="636" y="59"/>
                  </a:lnTo>
                  <a:lnTo>
                    <a:pt x="634" y="44"/>
                  </a:lnTo>
                  <a:lnTo>
                    <a:pt x="631" y="35"/>
                  </a:lnTo>
                  <a:lnTo>
                    <a:pt x="627" y="26"/>
                  </a:lnTo>
                  <a:lnTo>
                    <a:pt x="623" y="20"/>
                  </a:lnTo>
                  <a:lnTo>
                    <a:pt x="618" y="15"/>
                  </a:lnTo>
                  <a:lnTo>
                    <a:pt x="610" y="10"/>
                  </a:lnTo>
                  <a:lnTo>
                    <a:pt x="602" y="7"/>
                  </a:lnTo>
                </a:path>
              </a:pathLst>
            </a:custGeom>
            <a:solidFill>
              <a:srgbClr val="FFFFFF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6019852" y="2126344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ko-KR" altLang="en-US" sz="10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</a:t>
            </a:r>
            <a:endParaRPr lang="ko-KR" altLang="en-US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1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운영자가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수동으로 화면에 노출될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 후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생성할 수 있는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기능을 제공합니다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303302" y="2181321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</a:p>
          <a:p>
            <a:pPr algn="ctr"/>
            <a:r>
              <a:rPr lang="ko-KR" altLang="en-US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</a:t>
            </a:r>
            <a:endParaRPr lang="ko-KR" altLang="en-US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02449" y="2765114"/>
            <a:ext cx="591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</a:p>
          <a:p>
            <a:pPr algn="ctr"/>
            <a:r>
              <a:rPr lang="ko-KR" altLang="en-US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선택취소</a:t>
            </a:r>
            <a:endParaRPr lang="ko-KR" altLang="en-US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438" y="2398822"/>
            <a:ext cx="1118687" cy="5820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161636" y="2504363"/>
            <a:ext cx="397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</a:t>
            </a:r>
          </a:p>
          <a:p>
            <a:pPr algn="ctr"/>
            <a:r>
              <a:rPr lang="en-US" altLang="ko-KR" sz="8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File</a:t>
            </a:r>
            <a:endParaRPr lang="ko-KR" altLang="en-US" sz="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84656"/>
              </p:ext>
            </p:extLst>
          </p:nvPr>
        </p:nvGraphicFramePr>
        <p:xfrm>
          <a:off x="904874" y="4005808"/>
          <a:ext cx="8181975" cy="1645920"/>
        </p:xfrm>
        <a:graphic>
          <a:graphicData uri="http://schemas.openxmlformats.org/drawingml/2006/table">
            <a:tbl>
              <a:tblPr firstRow="1" bandRow="1"/>
              <a:tblGrid>
                <a:gridCol w="1514475"/>
                <a:gridCol w="6667500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기능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1924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Content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SDP (Service Delivery Platform)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으로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Content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목록 조회 기능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다양한 검색 조건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(Category 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인기순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무료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가격 순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)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으로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Content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2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Content Curation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노출될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Content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선택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취소 기능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노출될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Content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노출 순서 조정 기능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생성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선택된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Content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정보로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및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 Map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정보 생성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53" y="2313419"/>
            <a:ext cx="475200" cy="696869"/>
          </a:xfrm>
          <a:prstGeom prst="rect">
            <a:avLst/>
          </a:prstGeom>
        </p:spPr>
      </p:pic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3825122" y="1784816"/>
            <a:ext cx="1548188" cy="23495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Manager</a:t>
            </a:r>
            <a:endParaRPr lang="ko-KR" altLang="en-US" sz="10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6) Admin :: Manual Image Generation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1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AutoShape 11"/>
          <p:cNvSpPr>
            <a:spLocks noChangeArrowheads="1"/>
          </p:cNvSpPr>
          <p:nvPr/>
        </p:nvSpPr>
        <p:spPr bwMode="auto">
          <a:xfrm>
            <a:off x="904874" y="1529160"/>
            <a:ext cx="8181975" cy="2297865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6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 현황에 대한 정보 조회 및 실패 발생시 운영자의 인지 및 조치 할 수 있는 기능을 제공합니다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0" name="Object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52885" y="1750012"/>
            <a:ext cx="6969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6321014" y="234631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44317" y="2187914"/>
            <a:ext cx="1210962" cy="6431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</a:p>
          <a:p>
            <a:pPr algn="ctr"/>
            <a:r>
              <a:rPr lang="en-US" altLang="ko-KR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Generation</a:t>
            </a:r>
            <a:endParaRPr lang="ko-KR" altLang="en-US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왼쪽으로 구부러진 화살표 4"/>
          <p:cNvSpPr/>
          <p:nvPr/>
        </p:nvSpPr>
        <p:spPr bwMode="auto">
          <a:xfrm rot="19818074">
            <a:off x="3411185" y="1947422"/>
            <a:ext cx="378940" cy="486661"/>
          </a:xfrm>
          <a:prstGeom prst="curvedLeftArrow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7685" y="151496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작업 내역 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 저장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3156" y="1858308"/>
            <a:ext cx="53816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9" name="Text Box 35"/>
          <p:cNvSpPr txBox="1">
            <a:spLocks noChangeArrowheads="1"/>
          </p:cNvSpPr>
          <p:nvPr/>
        </p:nvSpPr>
        <p:spPr bwMode="auto">
          <a:xfrm>
            <a:off x="4056892" y="2269317"/>
            <a:ext cx="410690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Log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0" name="직선 연결선 9"/>
          <p:cNvCxnSpPr>
            <a:stCxn id="46" idx="3"/>
            <a:endCxn id="40" idx="1"/>
          </p:cNvCxnSpPr>
          <p:nvPr/>
        </p:nvCxnSpPr>
        <p:spPr bwMode="auto">
          <a:xfrm flipV="1">
            <a:off x="4531319" y="2056400"/>
            <a:ext cx="1721566" cy="346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4870164" y="1801940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작업 내역 조회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444227" y="2592532"/>
            <a:ext cx="1344070" cy="1163106"/>
            <a:chOff x="2978198" y="3297145"/>
            <a:chExt cx="1344070" cy="1163106"/>
          </a:xfrm>
        </p:grpSpPr>
        <p:sp>
          <p:nvSpPr>
            <p:cNvPr id="55" name="폭발 2 54"/>
            <p:cNvSpPr/>
            <p:nvPr/>
          </p:nvSpPr>
          <p:spPr bwMode="auto">
            <a:xfrm>
              <a:off x="2978198" y="3297145"/>
              <a:ext cx="1344070" cy="1163106"/>
            </a:xfrm>
            <a:prstGeom prst="irregularSeal2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185738" indent="-185738" algn="ctr" fontAlgn="auto" latinLnBrk="0">
                <a:spcBef>
                  <a:spcPct val="50000"/>
                </a:spcBef>
                <a:spcAft>
                  <a:spcPts val="0"/>
                </a:spcAft>
              </a:pPr>
              <a:endParaRPr kumimoji="0" lang="ko-KR" altLang="en-US" sz="1000" b="1" kern="0" dirty="0">
                <a:solidFill>
                  <a:srgbClr val="080808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00229" y="3597949"/>
              <a:ext cx="80502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Image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endParaRPr lang="en-US" altLang="ko-KR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생성 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/ 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배포</a:t>
              </a:r>
              <a:endParaRPr lang="en-US" altLang="ko-KR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실패 발생</a:t>
              </a:r>
              <a:endParaRPr lang="ko-KR" altLang="en-US" sz="1000" b="1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58" name="그룹 262"/>
          <p:cNvGrpSpPr>
            <a:grpSpLocks/>
          </p:cNvGrpSpPr>
          <p:nvPr/>
        </p:nvGrpSpPr>
        <p:grpSpPr bwMode="auto">
          <a:xfrm>
            <a:off x="6074923" y="2880498"/>
            <a:ext cx="954107" cy="795540"/>
            <a:chOff x="7740294" y="4864449"/>
            <a:chExt cx="746565" cy="669648"/>
          </a:xfrm>
        </p:grpSpPr>
        <p:sp>
          <p:nvSpPr>
            <p:cNvPr id="59" name="모서리가 둥근 직사각형 80"/>
            <p:cNvSpPr/>
            <p:nvPr/>
          </p:nvSpPr>
          <p:spPr bwMode="auto">
            <a:xfrm>
              <a:off x="7890763" y="4864449"/>
              <a:ext cx="438954" cy="437320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wrap="none"/>
            <a:lstStyle/>
            <a:p>
              <a:pPr marL="342900" marR="0" lvl="0" indent="-342900" algn="ctr" defTabSz="91440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66633"/>
                </a:buClr>
                <a:buSzPct val="60000"/>
                <a:buFont typeface="Wingdings" pitchFamily="2" charset="2"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60" name="TextBox 93"/>
            <p:cNvSpPr txBox="1">
              <a:spLocks noChangeArrowheads="1"/>
            </p:cNvSpPr>
            <p:nvPr/>
          </p:nvSpPr>
          <p:spPr bwMode="auto">
            <a:xfrm>
              <a:off x="7740294" y="5326840"/>
              <a:ext cx="746565" cy="207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666633"/>
                </a:buClr>
                <a:buSzPct val="60000"/>
                <a:buFont typeface="Wingdings" pitchFamily="2" charset="2"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itchFamily="34" charset="0"/>
                </a:rPr>
                <a:t>시스템 관리자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itchFamily="34" charset="0"/>
              </a:endParaRPr>
            </a:p>
          </p:txBody>
        </p:sp>
        <p:pic>
          <p:nvPicPr>
            <p:cNvPr id="61" name="Picture 27" descr="C:\Documents and Settings\김용희\Local Settings\Temporary Internet Files\Content.IE5\D95NJENZ\MCj04316400000[1].png"/>
            <p:cNvPicPr>
              <a:picLocks noChangeAspect="1" noChangeArrowheads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 bwMode="auto">
            <a:xfrm>
              <a:off x="7921913" y="4889520"/>
              <a:ext cx="376237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5" name="직선 화살표 연결선 14"/>
          <p:cNvCxnSpPr>
            <a:endCxn id="59" idx="1"/>
          </p:cNvCxnSpPr>
          <p:nvPr/>
        </p:nvCxnSpPr>
        <p:spPr bwMode="auto">
          <a:xfrm>
            <a:off x="4634375" y="3140266"/>
            <a:ext cx="1632842" cy="0"/>
          </a:xfrm>
          <a:prstGeom prst="straightConnector1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TextBox 67"/>
          <p:cNvSpPr txBox="1"/>
          <p:nvPr/>
        </p:nvSpPr>
        <p:spPr>
          <a:xfrm>
            <a:off x="4828639" y="2880498"/>
            <a:ext cx="864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Notification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964971"/>
              </p:ext>
            </p:extLst>
          </p:nvPr>
        </p:nvGraphicFramePr>
        <p:xfrm>
          <a:off x="914400" y="3901033"/>
          <a:ext cx="8181975" cy="1600200"/>
        </p:xfrm>
        <a:graphic>
          <a:graphicData uri="http://schemas.openxmlformats.org/drawingml/2006/table">
            <a:tbl>
              <a:tblPr firstRow="1" bandRow="1"/>
              <a:tblGrid>
                <a:gridCol w="1619250"/>
                <a:gridCol w="6562725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기능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1924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작업 내역 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로그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생성 시 관련 정보 및 생성 성공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실패 및 배포 결과를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Log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 저장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2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작업 로그 조회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Log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 저장된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생성 및 배포 결과를 운영자가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Admin Site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에서 조회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생성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배포 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실패 처리 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생성 실패 및 배포 실패 발생시 원인 확인이 가능하도록 시스템 에러 정보를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Log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 저장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생성 실패 및 배포 실패 발생시 등록된 시스템 관리자에게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SMS / E-mail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Notification 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904874" y="5813789"/>
            <a:ext cx="8181975" cy="648000"/>
            <a:chOff x="461246" y="5089889"/>
            <a:chExt cx="9055662" cy="648000"/>
          </a:xfrm>
        </p:grpSpPr>
        <p:sp>
          <p:nvSpPr>
            <p:cNvPr id="32" name="직사각형 31"/>
            <p:cNvSpPr/>
            <p:nvPr/>
          </p:nvSpPr>
          <p:spPr bwMode="auto">
            <a:xfrm>
              <a:off x="461246" y="5089889"/>
              <a:ext cx="938676" cy="64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 algn="ctr">
              <a:solidFill>
                <a:schemeClr val="bg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rPr>
                <a:t>고려사항</a:t>
              </a:r>
              <a:endParaRPr kumimoji="0" lang="ko-KR" altLang="en-US" sz="12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1391830" y="5102744"/>
              <a:ext cx="8125078" cy="633600"/>
            </a:xfrm>
            <a:prstGeom prst="rect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0"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91830" y="5275389"/>
              <a:ext cx="795791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SMS / E-mail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을</a:t>
              </a:r>
              <a:r>
                <a:rPr lang="en-US" altLang="ko-KR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통한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Notification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을 위하여 관련 시스템 규격이 제공 되어야 한다</a:t>
              </a:r>
              <a:endParaRPr lang="en-US" altLang="ko-KR" sz="12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907" y="2043618"/>
            <a:ext cx="550800" cy="75489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55241" y="2756572"/>
            <a:ext cx="420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IMS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6) Admin :: Image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작업 모니터링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9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AutoShape 11"/>
          <p:cNvSpPr>
            <a:spLocks noChangeArrowheads="1"/>
          </p:cNvSpPr>
          <p:nvPr/>
        </p:nvSpPr>
        <p:spPr bwMode="auto">
          <a:xfrm>
            <a:off x="904874" y="1529160"/>
            <a:ext cx="8181975" cy="2297865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4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운영자가 생성 및 등록된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정보를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선택하여 </a:t>
            </a:r>
            <a:endParaRPr lang="en-US" altLang="ko-KR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수동으로 배포 처리 기능 제공 및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변경 요청 기능을 제공합니다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6" name="Object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95106" y="1892679"/>
            <a:ext cx="6969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163235" y="248897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 bwMode="auto">
          <a:xfrm>
            <a:off x="2726724" y="1672079"/>
            <a:ext cx="4415482" cy="2429964"/>
          </a:xfrm>
          <a:prstGeom prst="roundRect">
            <a:avLst>
              <a:gd name="adj" fmla="val 4514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b="1" kern="0" dirty="0">
              <a:solidFill>
                <a:srgbClr val="080808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025723" y="2375380"/>
            <a:ext cx="432830" cy="495643"/>
            <a:chOff x="3094163" y="2642498"/>
            <a:chExt cx="432830" cy="495643"/>
          </a:xfrm>
        </p:grpSpPr>
        <p:grpSp>
          <p:nvGrpSpPr>
            <p:cNvPr id="34" name="Group 12"/>
            <p:cNvGrpSpPr>
              <a:grpSpLocks/>
            </p:cNvGrpSpPr>
            <p:nvPr/>
          </p:nvGrpSpPr>
          <p:grpSpPr bwMode="auto">
            <a:xfrm>
              <a:off x="3094163" y="2642498"/>
              <a:ext cx="432830" cy="495643"/>
              <a:chOff x="5176" y="1120"/>
              <a:chExt cx="761" cy="835"/>
            </a:xfrm>
          </p:grpSpPr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5235" y="1872"/>
                <a:ext cx="137" cy="83"/>
              </a:xfrm>
              <a:custGeom>
                <a:avLst/>
                <a:gdLst>
                  <a:gd name="T0" fmla="*/ 87 w 137"/>
                  <a:gd name="T1" fmla="*/ 0 h 83"/>
                  <a:gd name="T2" fmla="*/ 18 w 137"/>
                  <a:gd name="T3" fmla="*/ 7 h 83"/>
                  <a:gd name="T4" fmla="*/ 11 w 137"/>
                  <a:gd name="T5" fmla="*/ 12 h 83"/>
                  <a:gd name="T6" fmla="*/ 7 w 137"/>
                  <a:gd name="T7" fmla="*/ 19 h 83"/>
                  <a:gd name="T8" fmla="*/ 3 w 137"/>
                  <a:gd name="T9" fmla="*/ 26 h 83"/>
                  <a:gd name="T10" fmla="*/ 0 w 137"/>
                  <a:gd name="T11" fmla="*/ 37 h 83"/>
                  <a:gd name="T12" fmla="*/ 0 w 137"/>
                  <a:gd name="T13" fmla="*/ 50 h 83"/>
                  <a:gd name="T14" fmla="*/ 3 w 137"/>
                  <a:gd name="T15" fmla="*/ 57 h 83"/>
                  <a:gd name="T16" fmla="*/ 7 w 137"/>
                  <a:gd name="T17" fmla="*/ 65 h 83"/>
                  <a:gd name="T18" fmla="*/ 14 w 137"/>
                  <a:gd name="T19" fmla="*/ 71 h 83"/>
                  <a:gd name="T20" fmla="*/ 22 w 137"/>
                  <a:gd name="T21" fmla="*/ 77 h 83"/>
                  <a:gd name="T22" fmla="*/ 31 w 137"/>
                  <a:gd name="T23" fmla="*/ 80 h 83"/>
                  <a:gd name="T24" fmla="*/ 39 w 137"/>
                  <a:gd name="T25" fmla="*/ 81 h 83"/>
                  <a:gd name="T26" fmla="*/ 49 w 137"/>
                  <a:gd name="T27" fmla="*/ 82 h 83"/>
                  <a:gd name="T28" fmla="*/ 48 w 137"/>
                  <a:gd name="T29" fmla="*/ 81 h 83"/>
                  <a:gd name="T30" fmla="*/ 102 w 137"/>
                  <a:gd name="T31" fmla="*/ 76 h 83"/>
                  <a:gd name="T32" fmla="*/ 136 w 137"/>
                  <a:gd name="T33" fmla="*/ 0 h 83"/>
                  <a:gd name="T34" fmla="*/ 87 w 137"/>
                  <a:gd name="T35" fmla="*/ 0 h 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7"/>
                  <a:gd name="T55" fmla="*/ 0 h 83"/>
                  <a:gd name="T56" fmla="*/ 137 w 137"/>
                  <a:gd name="T57" fmla="*/ 83 h 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7" h="83">
                    <a:moveTo>
                      <a:pt x="87" y="0"/>
                    </a:moveTo>
                    <a:lnTo>
                      <a:pt x="18" y="7"/>
                    </a:lnTo>
                    <a:lnTo>
                      <a:pt x="11" y="12"/>
                    </a:lnTo>
                    <a:lnTo>
                      <a:pt x="7" y="19"/>
                    </a:lnTo>
                    <a:lnTo>
                      <a:pt x="3" y="26"/>
                    </a:lnTo>
                    <a:lnTo>
                      <a:pt x="0" y="37"/>
                    </a:lnTo>
                    <a:lnTo>
                      <a:pt x="0" y="50"/>
                    </a:lnTo>
                    <a:lnTo>
                      <a:pt x="3" y="57"/>
                    </a:lnTo>
                    <a:lnTo>
                      <a:pt x="7" y="65"/>
                    </a:lnTo>
                    <a:lnTo>
                      <a:pt x="14" y="71"/>
                    </a:lnTo>
                    <a:lnTo>
                      <a:pt x="22" y="77"/>
                    </a:lnTo>
                    <a:lnTo>
                      <a:pt x="31" y="80"/>
                    </a:lnTo>
                    <a:lnTo>
                      <a:pt x="39" y="81"/>
                    </a:lnTo>
                    <a:lnTo>
                      <a:pt x="49" y="82"/>
                    </a:lnTo>
                    <a:lnTo>
                      <a:pt x="48" y="81"/>
                    </a:lnTo>
                    <a:lnTo>
                      <a:pt x="102" y="76"/>
                    </a:lnTo>
                    <a:lnTo>
                      <a:pt x="136" y="0"/>
                    </a:lnTo>
                    <a:lnTo>
                      <a:pt x="87" y="0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5176" y="1120"/>
                <a:ext cx="761" cy="834"/>
              </a:xfrm>
              <a:custGeom>
                <a:avLst/>
                <a:gdLst>
                  <a:gd name="T0" fmla="*/ 43 w 761"/>
                  <a:gd name="T1" fmla="*/ 3 h 834"/>
                  <a:gd name="T2" fmla="*/ 27 w 761"/>
                  <a:gd name="T3" fmla="*/ 14 h 834"/>
                  <a:gd name="T4" fmla="*/ 8 w 761"/>
                  <a:gd name="T5" fmla="*/ 37 h 834"/>
                  <a:gd name="T6" fmla="*/ 2 w 761"/>
                  <a:gd name="T7" fmla="*/ 61 h 834"/>
                  <a:gd name="T8" fmla="*/ 0 w 761"/>
                  <a:gd name="T9" fmla="*/ 90 h 834"/>
                  <a:gd name="T10" fmla="*/ 3 w 761"/>
                  <a:gd name="T11" fmla="*/ 114 h 834"/>
                  <a:gd name="T12" fmla="*/ 13 w 761"/>
                  <a:gd name="T13" fmla="*/ 153 h 834"/>
                  <a:gd name="T14" fmla="*/ 40 w 761"/>
                  <a:gd name="T15" fmla="*/ 219 h 834"/>
                  <a:gd name="T16" fmla="*/ 73 w 761"/>
                  <a:gd name="T17" fmla="*/ 294 h 834"/>
                  <a:gd name="T18" fmla="*/ 103 w 761"/>
                  <a:gd name="T19" fmla="*/ 370 h 834"/>
                  <a:gd name="T20" fmla="*/ 126 w 761"/>
                  <a:gd name="T21" fmla="*/ 468 h 834"/>
                  <a:gd name="T22" fmla="*/ 139 w 761"/>
                  <a:gd name="T23" fmla="*/ 588 h 834"/>
                  <a:gd name="T24" fmla="*/ 146 w 761"/>
                  <a:gd name="T25" fmla="*/ 674 h 834"/>
                  <a:gd name="T26" fmla="*/ 146 w 761"/>
                  <a:gd name="T27" fmla="*/ 738 h 834"/>
                  <a:gd name="T28" fmla="*/ 137 w 761"/>
                  <a:gd name="T29" fmla="*/ 787 h 834"/>
                  <a:gd name="T30" fmla="*/ 126 w 761"/>
                  <a:gd name="T31" fmla="*/ 815 h 834"/>
                  <a:gd name="T32" fmla="*/ 114 w 761"/>
                  <a:gd name="T33" fmla="*/ 828 h 834"/>
                  <a:gd name="T34" fmla="*/ 177 w 761"/>
                  <a:gd name="T35" fmla="*/ 826 h 834"/>
                  <a:gd name="T36" fmla="*/ 416 w 761"/>
                  <a:gd name="T37" fmla="*/ 794 h 834"/>
                  <a:gd name="T38" fmla="*/ 633 w 761"/>
                  <a:gd name="T39" fmla="*/ 775 h 834"/>
                  <a:gd name="T40" fmla="*/ 723 w 761"/>
                  <a:gd name="T41" fmla="*/ 778 h 834"/>
                  <a:gd name="T42" fmla="*/ 742 w 761"/>
                  <a:gd name="T43" fmla="*/ 764 h 834"/>
                  <a:gd name="T44" fmla="*/ 754 w 761"/>
                  <a:gd name="T45" fmla="*/ 732 h 834"/>
                  <a:gd name="T46" fmla="*/ 760 w 761"/>
                  <a:gd name="T47" fmla="*/ 688 h 834"/>
                  <a:gd name="T48" fmla="*/ 759 w 761"/>
                  <a:gd name="T49" fmla="*/ 631 h 834"/>
                  <a:gd name="T50" fmla="*/ 751 w 761"/>
                  <a:gd name="T51" fmla="*/ 547 h 834"/>
                  <a:gd name="T52" fmla="*/ 725 w 761"/>
                  <a:gd name="T53" fmla="*/ 439 h 834"/>
                  <a:gd name="T54" fmla="*/ 695 w 761"/>
                  <a:gd name="T55" fmla="*/ 342 h 834"/>
                  <a:gd name="T56" fmla="*/ 661 w 761"/>
                  <a:gd name="T57" fmla="*/ 252 h 834"/>
                  <a:gd name="T58" fmla="*/ 622 w 761"/>
                  <a:gd name="T59" fmla="*/ 153 h 834"/>
                  <a:gd name="T60" fmla="*/ 609 w 761"/>
                  <a:gd name="T61" fmla="*/ 109 h 834"/>
                  <a:gd name="T62" fmla="*/ 607 w 761"/>
                  <a:gd name="T63" fmla="*/ 75 h 834"/>
                  <a:gd name="T64" fmla="*/ 622 w 761"/>
                  <a:gd name="T65" fmla="*/ 7 h 834"/>
                  <a:gd name="T66" fmla="*/ 48 w 761"/>
                  <a:gd name="T67" fmla="*/ 2 h 83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61"/>
                  <a:gd name="T103" fmla="*/ 0 h 834"/>
                  <a:gd name="T104" fmla="*/ 761 w 761"/>
                  <a:gd name="T105" fmla="*/ 834 h 83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61" h="834">
                    <a:moveTo>
                      <a:pt x="48" y="2"/>
                    </a:moveTo>
                    <a:lnTo>
                      <a:pt x="43" y="3"/>
                    </a:lnTo>
                    <a:lnTo>
                      <a:pt x="36" y="7"/>
                    </a:lnTo>
                    <a:lnTo>
                      <a:pt x="27" y="14"/>
                    </a:lnTo>
                    <a:lnTo>
                      <a:pt x="16" y="25"/>
                    </a:lnTo>
                    <a:lnTo>
                      <a:pt x="8" y="37"/>
                    </a:lnTo>
                    <a:lnTo>
                      <a:pt x="3" y="50"/>
                    </a:lnTo>
                    <a:lnTo>
                      <a:pt x="2" y="61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2" y="102"/>
                    </a:lnTo>
                    <a:lnTo>
                      <a:pt x="3" y="114"/>
                    </a:lnTo>
                    <a:lnTo>
                      <a:pt x="6" y="125"/>
                    </a:lnTo>
                    <a:lnTo>
                      <a:pt x="13" y="153"/>
                    </a:lnTo>
                    <a:lnTo>
                      <a:pt x="24" y="185"/>
                    </a:lnTo>
                    <a:lnTo>
                      <a:pt x="40" y="219"/>
                    </a:lnTo>
                    <a:lnTo>
                      <a:pt x="56" y="259"/>
                    </a:lnTo>
                    <a:lnTo>
                      <a:pt x="73" y="294"/>
                    </a:lnTo>
                    <a:lnTo>
                      <a:pt x="86" y="328"/>
                    </a:lnTo>
                    <a:lnTo>
                      <a:pt x="103" y="370"/>
                    </a:lnTo>
                    <a:lnTo>
                      <a:pt x="116" y="423"/>
                    </a:lnTo>
                    <a:lnTo>
                      <a:pt x="126" y="468"/>
                    </a:lnTo>
                    <a:lnTo>
                      <a:pt x="135" y="526"/>
                    </a:lnTo>
                    <a:lnTo>
                      <a:pt x="139" y="588"/>
                    </a:lnTo>
                    <a:lnTo>
                      <a:pt x="146" y="644"/>
                    </a:lnTo>
                    <a:lnTo>
                      <a:pt x="146" y="674"/>
                    </a:lnTo>
                    <a:lnTo>
                      <a:pt x="146" y="713"/>
                    </a:lnTo>
                    <a:lnTo>
                      <a:pt x="146" y="738"/>
                    </a:lnTo>
                    <a:lnTo>
                      <a:pt x="144" y="762"/>
                    </a:lnTo>
                    <a:lnTo>
                      <a:pt x="137" y="787"/>
                    </a:lnTo>
                    <a:lnTo>
                      <a:pt x="132" y="801"/>
                    </a:lnTo>
                    <a:lnTo>
                      <a:pt x="126" y="815"/>
                    </a:lnTo>
                    <a:lnTo>
                      <a:pt x="119" y="823"/>
                    </a:lnTo>
                    <a:lnTo>
                      <a:pt x="114" y="828"/>
                    </a:lnTo>
                    <a:lnTo>
                      <a:pt x="110" y="833"/>
                    </a:lnTo>
                    <a:lnTo>
                      <a:pt x="177" y="826"/>
                    </a:lnTo>
                    <a:lnTo>
                      <a:pt x="308" y="808"/>
                    </a:lnTo>
                    <a:lnTo>
                      <a:pt x="416" y="794"/>
                    </a:lnTo>
                    <a:lnTo>
                      <a:pt x="541" y="780"/>
                    </a:lnTo>
                    <a:lnTo>
                      <a:pt x="633" y="775"/>
                    </a:lnTo>
                    <a:lnTo>
                      <a:pt x="705" y="778"/>
                    </a:lnTo>
                    <a:lnTo>
                      <a:pt x="723" y="778"/>
                    </a:lnTo>
                    <a:lnTo>
                      <a:pt x="735" y="775"/>
                    </a:lnTo>
                    <a:lnTo>
                      <a:pt x="742" y="764"/>
                    </a:lnTo>
                    <a:lnTo>
                      <a:pt x="748" y="751"/>
                    </a:lnTo>
                    <a:lnTo>
                      <a:pt x="754" y="732"/>
                    </a:lnTo>
                    <a:lnTo>
                      <a:pt x="758" y="710"/>
                    </a:lnTo>
                    <a:lnTo>
                      <a:pt x="760" y="688"/>
                    </a:lnTo>
                    <a:lnTo>
                      <a:pt x="760" y="656"/>
                    </a:lnTo>
                    <a:lnTo>
                      <a:pt x="759" y="631"/>
                    </a:lnTo>
                    <a:lnTo>
                      <a:pt x="758" y="591"/>
                    </a:lnTo>
                    <a:lnTo>
                      <a:pt x="751" y="547"/>
                    </a:lnTo>
                    <a:lnTo>
                      <a:pt x="739" y="490"/>
                    </a:lnTo>
                    <a:lnTo>
                      <a:pt x="725" y="439"/>
                    </a:lnTo>
                    <a:lnTo>
                      <a:pt x="714" y="393"/>
                    </a:lnTo>
                    <a:lnTo>
                      <a:pt x="695" y="342"/>
                    </a:lnTo>
                    <a:lnTo>
                      <a:pt x="677" y="296"/>
                    </a:lnTo>
                    <a:lnTo>
                      <a:pt x="661" y="252"/>
                    </a:lnTo>
                    <a:lnTo>
                      <a:pt x="636" y="189"/>
                    </a:lnTo>
                    <a:lnTo>
                      <a:pt x="622" y="153"/>
                    </a:lnTo>
                    <a:lnTo>
                      <a:pt x="613" y="128"/>
                    </a:lnTo>
                    <a:lnTo>
                      <a:pt x="609" y="109"/>
                    </a:lnTo>
                    <a:lnTo>
                      <a:pt x="607" y="91"/>
                    </a:lnTo>
                    <a:lnTo>
                      <a:pt x="607" y="75"/>
                    </a:lnTo>
                    <a:lnTo>
                      <a:pt x="617" y="19"/>
                    </a:lnTo>
                    <a:lnTo>
                      <a:pt x="622" y="7"/>
                    </a:lnTo>
                    <a:lnTo>
                      <a:pt x="55" y="0"/>
                    </a:lnTo>
                    <a:lnTo>
                      <a:pt x="48" y="2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37" name="Freeform 9"/>
              <p:cNvSpPr>
                <a:spLocks/>
              </p:cNvSpPr>
              <p:nvPr/>
            </p:nvSpPr>
            <p:spPr bwMode="auto">
              <a:xfrm>
                <a:off x="5216" y="1158"/>
                <a:ext cx="63" cy="56"/>
              </a:xfrm>
              <a:custGeom>
                <a:avLst/>
                <a:gdLst>
                  <a:gd name="T0" fmla="*/ 62 w 63"/>
                  <a:gd name="T1" fmla="*/ 4 h 56"/>
                  <a:gd name="T2" fmla="*/ 46 w 63"/>
                  <a:gd name="T3" fmla="*/ 50 h 56"/>
                  <a:gd name="T4" fmla="*/ 30 w 63"/>
                  <a:gd name="T5" fmla="*/ 55 h 56"/>
                  <a:gd name="T6" fmla="*/ 22 w 63"/>
                  <a:gd name="T7" fmla="*/ 54 h 56"/>
                  <a:gd name="T8" fmla="*/ 14 w 63"/>
                  <a:gd name="T9" fmla="*/ 51 h 56"/>
                  <a:gd name="T10" fmla="*/ 8 w 63"/>
                  <a:gd name="T11" fmla="*/ 46 h 56"/>
                  <a:gd name="T12" fmla="*/ 4 w 63"/>
                  <a:gd name="T13" fmla="*/ 40 h 56"/>
                  <a:gd name="T14" fmla="*/ 1 w 63"/>
                  <a:gd name="T15" fmla="*/ 33 h 56"/>
                  <a:gd name="T16" fmla="*/ 0 w 63"/>
                  <a:gd name="T17" fmla="*/ 27 h 56"/>
                  <a:gd name="T18" fmla="*/ 0 w 63"/>
                  <a:gd name="T19" fmla="*/ 19 h 56"/>
                  <a:gd name="T20" fmla="*/ 3 w 63"/>
                  <a:gd name="T21" fmla="*/ 13 h 56"/>
                  <a:gd name="T22" fmla="*/ 7 w 63"/>
                  <a:gd name="T23" fmla="*/ 9 h 56"/>
                  <a:gd name="T24" fmla="*/ 13 w 63"/>
                  <a:gd name="T25" fmla="*/ 5 h 56"/>
                  <a:gd name="T26" fmla="*/ 20 w 63"/>
                  <a:gd name="T27" fmla="*/ 3 h 56"/>
                  <a:gd name="T28" fmla="*/ 25 w 63"/>
                  <a:gd name="T29" fmla="*/ 2 h 56"/>
                  <a:gd name="T30" fmla="*/ 32 w 63"/>
                  <a:gd name="T31" fmla="*/ 0 h 56"/>
                  <a:gd name="T32" fmla="*/ 37 w 63"/>
                  <a:gd name="T33" fmla="*/ 0 h 56"/>
                  <a:gd name="T34" fmla="*/ 43 w 63"/>
                  <a:gd name="T35" fmla="*/ 0 h 56"/>
                  <a:gd name="T36" fmla="*/ 62 w 63"/>
                  <a:gd name="T37" fmla="*/ 4 h 5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63"/>
                  <a:gd name="T58" fmla="*/ 0 h 56"/>
                  <a:gd name="T59" fmla="*/ 63 w 63"/>
                  <a:gd name="T60" fmla="*/ 56 h 5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63" h="56">
                    <a:moveTo>
                      <a:pt x="62" y="4"/>
                    </a:moveTo>
                    <a:lnTo>
                      <a:pt x="46" y="50"/>
                    </a:lnTo>
                    <a:lnTo>
                      <a:pt x="30" y="55"/>
                    </a:lnTo>
                    <a:lnTo>
                      <a:pt x="22" y="54"/>
                    </a:lnTo>
                    <a:lnTo>
                      <a:pt x="14" y="51"/>
                    </a:lnTo>
                    <a:lnTo>
                      <a:pt x="8" y="46"/>
                    </a:lnTo>
                    <a:lnTo>
                      <a:pt x="4" y="40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19"/>
                    </a:lnTo>
                    <a:lnTo>
                      <a:pt x="3" y="13"/>
                    </a:lnTo>
                    <a:lnTo>
                      <a:pt x="7" y="9"/>
                    </a:lnTo>
                    <a:lnTo>
                      <a:pt x="13" y="5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3" y="0"/>
                    </a:lnTo>
                    <a:lnTo>
                      <a:pt x="62" y="4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39" name="Freeform 10"/>
              <p:cNvSpPr>
                <a:spLocks/>
              </p:cNvSpPr>
              <p:nvPr/>
            </p:nvSpPr>
            <p:spPr bwMode="auto">
              <a:xfrm>
                <a:off x="5240" y="1155"/>
                <a:ext cx="45" cy="45"/>
              </a:xfrm>
              <a:custGeom>
                <a:avLst/>
                <a:gdLst>
                  <a:gd name="T0" fmla="*/ 0 w 45"/>
                  <a:gd name="T1" fmla="*/ 5 h 45"/>
                  <a:gd name="T2" fmla="*/ 8 w 45"/>
                  <a:gd name="T3" fmla="*/ 11 h 45"/>
                  <a:gd name="T4" fmla="*/ 12 w 45"/>
                  <a:gd name="T5" fmla="*/ 17 h 45"/>
                  <a:gd name="T6" fmla="*/ 14 w 45"/>
                  <a:gd name="T7" fmla="*/ 22 h 45"/>
                  <a:gd name="T8" fmla="*/ 14 w 45"/>
                  <a:gd name="T9" fmla="*/ 31 h 45"/>
                  <a:gd name="T10" fmla="*/ 13 w 45"/>
                  <a:gd name="T11" fmla="*/ 38 h 45"/>
                  <a:gd name="T12" fmla="*/ 8 w 45"/>
                  <a:gd name="T13" fmla="*/ 44 h 45"/>
                  <a:gd name="T14" fmla="*/ 44 w 45"/>
                  <a:gd name="T15" fmla="*/ 36 h 45"/>
                  <a:gd name="T16" fmla="*/ 41 w 45"/>
                  <a:gd name="T17" fmla="*/ 0 h 45"/>
                  <a:gd name="T18" fmla="*/ 0 w 45"/>
                  <a:gd name="T19" fmla="*/ 5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5"/>
                  <a:gd name="T31" fmla="*/ 0 h 45"/>
                  <a:gd name="T32" fmla="*/ 45 w 45"/>
                  <a:gd name="T33" fmla="*/ 45 h 4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5" h="45">
                    <a:moveTo>
                      <a:pt x="0" y="5"/>
                    </a:moveTo>
                    <a:lnTo>
                      <a:pt x="8" y="11"/>
                    </a:lnTo>
                    <a:lnTo>
                      <a:pt x="12" y="17"/>
                    </a:lnTo>
                    <a:lnTo>
                      <a:pt x="14" y="22"/>
                    </a:lnTo>
                    <a:lnTo>
                      <a:pt x="14" y="31"/>
                    </a:lnTo>
                    <a:lnTo>
                      <a:pt x="13" y="38"/>
                    </a:lnTo>
                    <a:lnTo>
                      <a:pt x="8" y="44"/>
                    </a:lnTo>
                    <a:lnTo>
                      <a:pt x="44" y="36"/>
                    </a:lnTo>
                    <a:lnTo>
                      <a:pt x="41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2" name="Freeform 11"/>
              <p:cNvSpPr>
                <a:spLocks/>
              </p:cNvSpPr>
              <p:nvPr/>
            </p:nvSpPr>
            <p:spPr bwMode="auto">
              <a:xfrm>
                <a:off x="5228" y="1121"/>
                <a:ext cx="637" cy="93"/>
              </a:xfrm>
              <a:custGeom>
                <a:avLst/>
                <a:gdLst>
                  <a:gd name="T0" fmla="*/ 602 w 637"/>
                  <a:gd name="T1" fmla="*/ 7 h 93"/>
                  <a:gd name="T2" fmla="*/ 0 w 637"/>
                  <a:gd name="T3" fmla="*/ 0 h 93"/>
                  <a:gd name="T4" fmla="*/ 17 w 637"/>
                  <a:gd name="T5" fmla="*/ 3 h 93"/>
                  <a:gd name="T6" fmla="*/ 23 w 637"/>
                  <a:gd name="T7" fmla="*/ 5 h 93"/>
                  <a:gd name="T8" fmla="*/ 30 w 637"/>
                  <a:gd name="T9" fmla="*/ 7 h 93"/>
                  <a:gd name="T10" fmla="*/ 34 w 637"/>
                  <a:gd name="T11" fmla="*/ 12 h 93"/>
                  <a:gd name="T12" fmla="*/ 39 w 637"/>
                  <a:gd name="T13" fmla="*/ 18 h 93"/>
                  <a:gd name="T14" fmla="*/ 41 w 637"/>
                  <a:gd name="T15" fmla="*/ 25 h 93"/>
                  <a:gd name="T16" fmla="*/ 43 w 637"/>
                  <a:gd name="T17" fmla="*/ 33 h 93"/>
                  <a:gd name="T18" fmla="*/ 43 w 637"/>
                  <a:gd name="T19" fmla="*/ 40 h 93"/>
                  <a:gd name="T20" fmla="*/ 44 w 637"/>
                  <a:gd name="T21" fmla="*/ 47 h 93"/>
                  <a:gd name="T22" fmla="*/ 43 w 637"/>
                  <a:gd name="T23" fmla="*/ 56 h 93"/>
                  <a:gd name="T24" fmla="*/ 41 w 637"/>
                  <a:gd name="T25" fmla="*/ 66 h 93"/>
                  <a:gd name="T26" fmla="*/ 37 w 637"/>
                  <a:gd name="T27" fmla="*/ 74 h 93"/>
                  <a:gd name="T28" fmla="*/ 30 w 637"/>
                  <a:gd name="T29" fmla="*/ 82 h 93"/>
                  <a:gd name="T30" fmla="*/ 22 w 637"/>
                  <a:gd name="T31" fmla="*/ 87 h 93"/>
                  <a:gd name="T32" fmla="*/ 16 w 637"/>
                  <a:gd name="T33" fmla="*/ 92 h 93"/>
                  <a:gd name="T34" fmla="*/ 55 w 637"/>
                  <a:gd name="T35" fmla="*/ 87 h 93"/>
                  <a:gd name="T36" fmla="*/ 99 w 637"/>
                  <a:gd name="T37" fmla="*/ 81 h 93"/>
                  <a:gd name="T38" fmla="*/ 169 w 637"/>
                  <a:gd name="T39" fmla="*/ 76 h 93"/>
                  <a:gd name="T40" fmla="*/ 226 w 637"/>
                  <a:gd name="T41" fmla="*/ 71 h 93"/>
                  <a:gd name="T42" fmla="*/ 295 w 637"/>
                  <a:gd name="T43" fmla="*/ 71 h 93"/>
                  <a:gd name="T44" fmla="*/ 371 w 637"/>
                  <a:gd name="T45" fmla="*/ 74 h 93"/>
                  <a:gd name="T46" fmla="*/ 465 w 637"/>
                  <a:gd name="T47" fmla="*/ 76 h 93"/>
                  <a:gd name="T48" fmla="*/ 556 w 637"/>
                  <a:gd name="T49" fmla="*/ 83 h 93"/>
                  <a:gd name="T50" fmla="*/ 593 w 637"/>
                  <a:gd name="T51" fmla="*/ 90 h 93"/>
                  <a:gd name="T52" fmla="*/ 603 w 637"/>
                  <a:gd name="T53" fmla="*/ 91 h 93"/>
                  <a:gd name="T54" fmla="*/ 614 w 637"/>
                  <a:gd name="T55" fmla="*/ 92 h 93"/>
                  <a:gd name="T56" fmla="*/ 623 w 637"/>
                  <a:gd name="T57" fmla="*/ 90 h 93"/>
                  <a:gd name="T58" fmla="*/ 629 w 637"/>
                  <a:gd name="T59" fmla="*/ 83 h 93"/>
                  <a:gd name="T60" fmla="*/ 633 w 637"/>
                  <a:gd name="T61" fmla="*/ 74 h 93"/>
                  <a:gd name="T62" fmla="*/ 635 w 637"/>
                  <a:gd name="T63" fmla="*/ 67 h 93"/>
                  <a:gd name="T64" fmla="*/ 636 w 637"/>
                  <a:gd name="T65" fmla="*/ 59 h 93"/>
                  <a:gd name="T66" fmla="*/ 634 w 637"/>
                  <a:gd name="T67" fmla="*/ 44 h 93"/>
                  <a:gd name="T68" fmla="*/ 631 w 637"/>
                  <a:gd name="T69" fmla="*/ 35 h 93"/>
                  <a:gd name="T70" fmla="*/ 627 w 637"/>
                  <a:gd name="T71" fmla="*/ 26 h 93"/>
                  <a:gd name="T72" fmla="*/ 623 w 637"/>
                  <a:gd name="T73" fmla="*/ 20 h 93"/>
                  <a:gd name="T74" fmla="*/ 618 w 637"/>
                  <a:gd name="T75" fmla="*/ 15 h 93"/>
                  <a:gd name="T76" fmla="*/ 610 w 637"/>
                  <a:gd name="T77" fmla="*/ 10 h 93"/>
                  <a:gd name="T78" fmla="*/ 602 w 637"/>
                  <a:gd name="T79" fmla="*/ 7 h 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37"/>
                  <a:gd name="T121" fmla="*/ 0 h 93"/>
                  <a:gd name="T122" fmla="*/ 637 w 637"/>
                  <a:gd name="T123" fmla="*/ 93 h 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37" h="93">
                    <a:moveTo>
                      <a:pt x="602" y="7"/>
                    </a:moveTo>
                    <a:lnTo>
                      <a:pt x="0" y="0"/>
                    </a:lnTo>
                    <a:lnTo>
                      <a:pt x="17" y="3"/>
                    </a:lnTo>
                    <a:lnTo>
                      <a:pt x="23" y="5"/>
                    </a:lnTo>
                    <a:lnTo>
                      <a:pt x="30" y="7"/>
                    </a:lnTo>
                    <a:lnTo>
                      <a:pt x="34" y="12"/>
                    </a:lnTo>
                    <a:lnTo>
                      <a:pt x="39" y="18"/>
                    </a:lnTo>
                    <a:lnTo>
                      <a:pt x="41" y="25"/>
                    </a:lnTo>
                    <a:lnTo>
                      <a:pt x="43" y="33"/>
                    </a:lnTo>
                    <a:lnTo>
                      <a:pt x="43" y="40"/>
                    </a:lnTo>
                    <a:lnTo>
                      <a:pt x="44" y="47"/>
                    </a:lnTo>
                    <a:lnTo>
                      <a:pt x="43" y="56"/>
                    </a:lnTo>
                    <a:lnTo>
                      <a:pt x="41" y="66"/>
                    </a:lnTo>
                    <a:lnTo>
                      <a:pt x="37" y="74"/>
                    </a:lnTo>
                    <a:lnTo>
                      <a:pt x="30" y="82"/>
                    </a:lnTo>
                    <a:lnTo>
                      <a:pt x="22" y="87"/>
                    </a:lnTo>
                    <a:lnTo>
                      <a:pt x="16" y="92"/>
                    </a:lnTo>
                    <a:lnTo>
                      <a:pt x="55" y="87"/>
                    </a:lnTo>
                    <a:lnTo>
                      <a:pt x="99" y="81"/>
                    </a:lnTo>
                    <a:lnTo>
                      <a:pt x="169" y="76"/>
                    </a:lnTo>
                    <a:lnTo>
                      <a:pt x="226" y="71"/>
                    </a:lnTo>
                    <a:lnTo>
                      <a:pt x="295" y="71"/>
                    </a:lnTo>
                    <a:lnTo>
                      <a:pt x="371" y="74"/>
                    </a:lnTo>
                    <a:lnTo>
                      <a:pt x="465" y="76"/>
                    </a:lnTo>
                    <a:lnTo>
                      <a:pt x="556" y="83"/>
                    </a:lnTo>
                    <a:lnTo>
                      <a:pt x="593" y="90"/>
                    </a:lnTo>
                    <a:lnTo>
                      <a:pt x="603" y="91"/>
                    </a:lnTo>
                    <a:lnTo>
                      <a:pt x="614" y="92"/>
                    </a:lnTo>
                    <a:lnTo>
                      <a:pt x="623" y="90"/>
                    </a:lnTo>
                    <a:lnTo>
                      <a:pt x="629" y="83"/>
                    </a:lnTo>
                    <a:lnTo>
                      <a:pt x="633" y="74"/>
                    </a:lnTo>
                    <a:lnTo>
                      <a:pt x="635" y="67"/>
                    </a:lnTo>
                    <a:lnTo>
                      <a:pt x="636" y="59"/>
                    </a:lnTo>
                    <a:lnTo>
                      <a:pt x="634" y="44"/>
                    </a:lnTo>
                    <a:lnTo>
                      <a:pt x="631" y="35"/>
                    </a:lnTo>
                    <a:lnTo>
                      <a:pt x="627" y="26"/>
                    </a:lnTo>
                    <a:lnTo>
                      <a:pt x="623" y="20"/>
                    </a:lnTo>
                    <a:lnTo>
                      <a:pt x="618" y="15"/>
                    </a:lnTo>
                    <a:lnTo>
                      <a:pt x="610" y="10"/>
                    </a:lnTo>
                    <a:lnTo>
                      <a:pt x="602" y="7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121334" y="2720745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Map</a:t>
              </a:r>
            </a:p>
            <a:p>
              <a:pPr algn="ctr"/>
              <a:r>
                <a:rPr lang="en-US" altLang="ko-KR" sz="8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File</a:t>
              </a:r>
              <a:endParaRPr lang="ko-KR" altLang="en-US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482" y="2152775"/>
            <a:ext cx="783535" cy="40767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358999" y="1935695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AS-IS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배포 정보</a:t>
            </a:r>
            <a:endParaRPr lang="ko-KR" altLang="en-US" sz="1000" b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168537" y="1931570"/>
            <a:ext cx="1458097" cy="957590"/>
          </a:xfrm>
          <a:prstGeom prst="rect">
            <a:avLst/>
          </a:prstGeom>
          <a:noFill/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5006964" y="3439242"/>
            <a:ext cx="432830" cy="495643"/>
            <a:chOff x="3094163" y="2642498"/>
            <a:chExt cx="432830" cy="495643"/>
          </a:xfrm>
        </p:grpSpPr>
        <p:grpSp>
          <p:nvGrpSpPr>
            <p:cNvPr id="65" name="Group 12"/>
            <p:cNvGrpSpPr>
              <a:grpSpLocks/>
            </p:cNvGrpSpPr>
            <p:nvPr/>
          </p:nvGrpSpPr>
          <p:grpSpPr bwMode="auto">
            <a:xfrm>
              <a:off x="3094163" y="2642498"/>
              <a:ext cx="432830" cy="495643"/>
              <a:chOff x="5176" y="1120"/>
              <a:chExt cx="761" cy="835"/>
            </a:xfrm>
          </p:grpSpPr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5235" y="1872"/>
                <a:ext cx="137" cy="83"/>
              </a:xfrm>
              <a:custGeom>
                <a:avLst/>
                <a:gdLst>
                  <a:gd name="T0" fmla="*/ 87 w 137"/>
                  <a:gd name="T1" fmla="*/ 0 h 83"/>
                  <a:gd name="T2" fmla="*/ 18 w 137"/>
                  <a:gd name="T3" fmla="*/ 7 h 83"/>
                  <a:gd name="T4" fmla="*/ 11 w 137"/>
                  <a:gd name="T5" fmla="*/ 12 h 83"/>
                  <a:gd name="T6" fmla="*/ 7 w 137"/>
                  <a:gd name="T7" fmla="*/ 19 h 83"/>
                  <a:gd name="T8" fmla="*/ 3 w 137"/>
                  <a:gd name="T9" fmla="*/ 26 h 83"/>
                  <a:gd name="T10" fmla="*/ 0 w 137"/>
                  <a:gd name="T11" fmla="*/ 37 h 83"/>
                  <a:gd name="T12" fmla="*/ 0 w 137"/>
                  <a:gd name="T13" fmla="*/ 50 h 83"/>
                  <a:gd name="T14" fmla="*/ 3 w 137"/>
                  <a:gd name="T15" fmla="*/ 57 h 83"/>
                  <a:gd name="T16" fmla="*/ 7 w 137"/>
                  <a:gd name="T17" fmla="*/ 65 h 83"/>
                  <a:gd name="T18" fmla="*/ 14 w 137"/>
                  <a:gd name="T19" fmla="*/ 71 h 83"/>
                  <a:gd name="T20" fmla="*/ 22 w 137"/>
                  <a:gd name="T21" fmla="*/ 77 h 83"/>
                  <a:gd name="T22" fmla="*/ 31 w 137"/>
                  <a:gd name="T23" fmla="*/ 80 h 83"/>
                  <a:gd name="T24" fmla="*/ 39 w 137"/>
                  <a:gd name="T25" fmla="*/ 81 h 83"/>
                  <a:gd name="T26" fmla="*/ 49 w 137"/>
                  <a:gd name="T27" fmla="*/ 82 h 83"/>
                  <a:gd name="T28" fmla="*/ 48 w 137"/>
                  <a:gd name="T29" fmla="*/ 81 h 83"/>
                  <a:gd name="T30" fmla="*/ 102 w 137"/>
                  <a:gd name="T31" fmla="*/ 76 h 83"/>
                  <a:gd name="T32" fmla="*/ 136 w 137"/>
                  <a:gd name="T33" fmla="*/ 0 h 83"/>
                  <a:gd name="T34" fmla="*/ 87 w 137"/>
                  <a:gd name="T35" fmla="*/ 0 h 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37"/>
                  <a:gd name="T55" fmla="*/ 0 h 83"/>
                  <a:gd name="T56" fmla="*/ 137 w 137"/>
                  <a:gd name="T57" fmla="*/ 83 h 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37" h="83">
                    <a:moveTo>
                      <a:pt x="87" y="0"/>
                    </a:moveTo>
                    <a:lnTo>
                      <a:pt x="18" y="7"/>
                    </a:lnTo>
                    <a:lnTo>
                      <a:pt x="11" y="12"/>
                    </a:lnTo>
                    <a:lnTo>
                      <a:pt x="7" y="19"/>
                    </a:lnTo>
                    <a:lnTo>
                      <a:pt x="3" y="26"/>
                    </a:lnTo>
                    <a:lnTo>
                      <a:pt x="0" y="37"/>
                    </a:lnTo>
                    <a:lnTo>
                      <a:pt x="0" y="50"/>
                    </a:lnTo>
                    <a:lnTo>
                      <a:pt x="3" y="57"/>
                    </a:lnTo>
                    <a:lnTo>
                      <a:pt x="7" y="65"/>
                    </a:lnTo>
                    <a:lnTo>
                      <a:pt x="14" y="71"/>
                    </a:lnTo>
                    <a:lnTo>
                      <a:pt x="22" y="77"/>
                    </a:lnTo>
                    <a:lnTo>
                      <a:pt x="31" y="80"/>
                    </a:lnTo>
                    <a:lnTo>
                      <a:pt x="39" y="81"/>
                    </a:lnTo>
                    <a:lnTo>
                      <a:pt x="49" y="82"/>
                    </a:lnTo>
                    <a:lnTo>
                      <a:pt x="48" y="81"/>
                    </a:lnTo>
                    <a:lnTo>
                      <a:pt x="102" y="76"/>
                    </a:lnTo>
                    <a:lnTo>
                      <a:pt x="136" y="0"/>
                    </a:lnTo>
                    <a:lnTo>
                      <a:pt x="87" y="0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70" name="Freeform 8"/>
              <p:cNvSpPr>
                <a:spLocks/>
              </p:cNvSpPr>
              <p:nvPr/>
            </p:nvSpPr>
            <p:spPr bwMode="auto">
              <a:xfrm>
                <a:off x="5176" y="1120"/>
                <a:ext cx="761" cy="834"/>
              </a:xfrm>
              <a:custGeom>
                <a:avLst/>
                <a:gdLst>
                  <a:gd name="T0" fmla="*/ 43 w 761"/>
                  <a:gd name="T1" fmla="*/ 3 h 834"/>
                  <a:gd name="T2" fmla="*/ 27 w 761"/>
                  <a:gd name="T3" fmla="*/ 14 h 834"/>
                  <a:gd name="T4" fmla="*/ 8 w 761"/>
                  <a:gd name="T5" fmla="*/ 37 h 834"/>
                  <a:gd name="T6" fmla="*/ 2 w 761"/>
                  <a:gd name="T7" fmla="*/ 61 h 834"/>
                  <a:gd name="T8" fmla="*/ 0 w 761"/>
                  <a:gd name="T9" fmla="*/ 90 h 834"/>
                  <a:gd name="T10" fmla="*/ 3 w 761"/>
                  <a:gd name="T11" fmla="*/ 114 h 834"/>
                  <a:gd name="T12" fmla="*/ 13 w 761"/>
                  <a:gd name="T13" fmla="*/ 153 h 834"/>
                  <a:gd name="T14" fmla="*/ 40 w 761"/>
                  <a:gd name="T15" fmla="*/ 219 h 834"/>
                  <a:gd name="T16" fmla="*/ 73 w 761"/>
                  <a:gd name="T17" fmla="*/ 294 h 834"/>
                  <a:gd name="T18" fmla="*/ 103 w 761"/>
                  <a:gd name="T19" fmla="*/ 370 h 834"/>
                  <a:gd name="T20" fmla="*/ 126 w 761"/>
                  <a:gd name="T21" fmla="*/ 468 h 834"/>
                  <a:gd name="T22" fmla="*/ 139 w 761"/>
                  <a:gd name="T23" fmla="*/ 588 h 834"/>
                  <a:gd name="T24" fmla="*/ 146 w 761"/>
                  <a:gd name="T25" fmla="*/ 674 h 834"/>
                  <a:gd name="T26" fmla="*/ 146 w 761"/>
                  <a:gd name="T27" fmla="*/ 738 h 834"/>
                  <a:gd name="T28" fmla="*/ 137 w 761"/>
                  <a:gd name="T29" fmla="*/ 787 h 834"/>
                  <a:gd name="T30" fmla="*/ 126 w 761"/>
                  <a:gd name="T31" fmla="*/ 815 h 834"/>
                  <a:gd name="T32" fmla="*/ 114 w 761"/>
                  <a:gd name="T33" fmla="*/ 828 h 834"/>
                  <a:gd name="T34" fmla="*/ 177 w 761"/>
                  <a:gd name="T35" fmla="*/ 826 h 834"/>
                  <a:gd name="T36" fmla="*/ 416 w 761"/>
                  <a:gd name="T37" fmla="*/ 794 h 834"/>
                  <a:gd name="T38" fmla="*/ 633 w 761"/>
                  <a:gd name="T39" fmla="*/ 775 h 834"/>
                  <a:gd name="T40" fmla="*/ 723 w 761"/>
                  <a:gd name="T41" fmla="*/ 778 h 834"/>
                  <a:gd name="T42" fmla="*/ 742 w 761"/>
                  <a:gd name="T43" fmla="*/ 764 h 834"/>
                  <a:gd name="T44" fmla="*/ 754 w 761"/>
                  <a:gd name="T45" fmla="*/ 732 h 834"/>
                  <a:gd name="T46" fmla="*/ 760 w 761"/>
                  <a:gd name="T47" fmla="*/ 688 h 834"/>
                  <a:gd name="T48" fmla="*/ 759 w 761"/>
                  <a:gd name="T49" fmla="*/ 631 h 834"/>
                  <a:gd name="T50" fmla="*/ 751 w 761"/>
                  <a:gd name="T51" fmla="*/ 547 h 834"/>
                  <a:gd name="T52" fmla="*/ 725 w 761"/>
                  <a:gd name="T53" fmla="*/ 439 h 834"/>
                  <a:gd name="T54" fmla="*/ 695 w 761"/>
                  <a:gd name="T55" fmla="*/ 342 h 834"/>
                  <a:gd name="T56" fmla="*/ 661 w 761"/>
                  <a:gd name="T57" fmla="*/ 252 h 834"/>
                  <a:gd name="T58" fmla="*/ 622 w 761"/>
                  <a:gd name="T59" fmla="*/ 153 h 834"/>
                  <a:gd name="T60" fmla="*/ 609 w 761"/>
                  <a:gd name="T61" fmla="*/ 109 h 834"/>
                  <a:gd name="T62" fmla="*/ 607 w 761"/>
                  <a:gd name="T63" fmla="*/ 75 h 834"/>
                  <a:gd name="T64" fmla="*/ 622 w 761"/>
                  <a:gd name="T65" fmla="*/ 7 h 834"/>
                  <a:gd name="T66" fmla="*/ 48 w 761"/>
                  <a:gd name="T67" fmla="*/ 2 h 83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61"/>
                  <a:gd name="T103" fmla="*/ 0 h 834"/>
                  <a:gd name="T104" fmla="*/ 761 w 761"/>
                  <a:gd name="T105" fmla="*/ 834 h 83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61" h="834">
                    <a:moveTo>
                      <a:pt x="48" y="2"/>
                    </a:moveTo>
                    <a:lnTo>
                      <a:pt x="43" y="3"/>
                    </a:lnTo>
                    <a:lnTo>
                      <a:pt x="36" y="7"/>
                    </a:lnTo>
                    <a:lnTo>
                      <a:pt x="27" y="14"/>
                    </a:lnTo>
                    <a:lnTo>
                      <a:pt x="16" y="25"/>
                    </a:lnTo>
                    <a:lnTo>
                      <a:pt x="8" y="37"/>
                    </a:lnTo>
                    <a:lnTo>
                      <a:pt x="3" y="50"/>
                    </a:lnTo>
                    <a:lnTo>
                      <a:pt x="2" y="61"/>
                    </a:lnTo>
                    <a:lnTo>
                      <a:pt x="0" y="76"/>
                    </a:lnTo>
                    <a:lnTo>
                      <a:pt x="0" y="90"/>
                    </a:lnTo>
                    <a:lnTo>
                      <a:pt x="2" y="102"/>
                    </a:lnTo>
                    <a:lnTo>
                      <a:pt x="3" y="114"/>
                    </a:lnTo>
                    <a:lnTo>
                      <a:pt x="6" y="125"/>
                    </a:lnTo>
                    <a:lnTo>
                      <a:pt x="13" y="153"/>
                    </a:lnTo>
                    <a:lnTo>
                      <a:pt x="24" y="185"/>
                    </a:lnTo>
                    <a:lnTo>
                      <a:pt x="40" y="219"/>
                    </a:lnTo>
                    <a:lnTo>
                      <a:pt x="56" y="259"/>
                    </a:lnTo>
                    <a:lnTo>
                      <a:pt x="73" y="294"/>
                    </a:lnTo>
                    <a:lnTo>
                      <a:pt x="86" y="328"/>
                    </a:lnTo>
                    <a:lnTo>
                      <a:pt x="103" y="370"/>
                    </a:lnTo>
                    <a:lnTo>
                      <a:pt x="116" y="423"/>
                    </a:lnTo>
                    <a:lnTo>
                      <a:pt x="126" y="468"/>
                    </a:lnTo>
                    <a:lnTo>
                      <a:pt x="135" y="526"/>
                    </a:lnTo>
                    <a:lnTo>
                      <a:pt x="139" y="588"/>
                    </a:lnTo>
                    <a:lnTo>
                      <a:pt x="146" y="644"/>
                    </a:lnTo>
                    <a:lnTo>
                      <a:pt x="146" y="674"/>
                    </a:lnTo>
                    <a:lnTo>
                      <a:pt x="146" y="713"/>
                    </a:lnTo>
                    <a:lnTo>
                      <a:pt x="146" y="738"/>
                    </a:lnTo>
                    <a:lnTo>
                      <a:pt x="144" y="762"/>
                    </a:lnTo>
                    <a:lnTo>
                      <a:pt x="137" y="787"/>
                    </a:lnTo>
                    <a:lnTo>
                      <a:pt x="132" y="801"/>
                    </a:lnTo>
                    <a:lnTo>
                      <a:pt x="126" y="815"/>
                    </a:lnTo>
                    <a:lnTo>
                      <a:pt x="119" y="823"/>
                    </a:lnTo>
                    <a:lnTo>
                      <a:pt x="114" y="828"/>
                    </a:lnTo>
                    <a:lnTo>
                      <a:pt x="110" y="833"/>
                    </a:lnTo>
                    <a:lnTo>
                      <a:pt x="177" y="826"/>
                    </a:lnTo>
                    <a:lnTo>
                      <a:pt x="308" y="808"/>
                    </a:lnTo>
                    <a:lnTo>
                      <a:pt x="416" y="794"/>
                    </a:lnTo>
                    <a:lnTo>
                      <a:pt x="541" y="780"/>
                    </a:lnTo>
                    <a:lnTo>
                      <a:pt x="633" y="775"/>
                    </a:lnTo>
                    <a:lnTo>
                      <a:pt x="705" y="778"/>
                    </a:lnTo>
                    <a:lnTo>
                      <a:pt x="723" y="778"/>
                    </a:lnTo>
                    <a:lnTo>
                      <a:pt x="735" y="775"/>
                    </a:lnTo>
                    <a:lnTo>
                      <a:pt x="742" y="764"/>
                    </a:lnTo>
                    <a:lnTo>
                      <a:pt x="748" y="751"/>
                    </a:lnTo>
                    <a:lnTo>
                      <a:pt x="754" y="732"/>
                    </a:lnTo>
                    <a:lnTo>
                      <a:pt x="758" y="710"/>
                    </a:lnTo>
                    <a:lnTo>
                      <a:pt x="760" y="688"/>
                    </a:lnTo>
                    <a:lnTo>
                      <a:pt x="760" y="656"/>
                    </a:lnTo>
                    <a:lnTo>
                      <a:pt x="759" y="631"/>
                    </a:lnTo>
                    <a:lnTo>
                      <a:pt x="758" y="591"/>
                    </a:lnTo>
                    <a:lnTo>
                      <a:pt x="751" y="547"/>
                    </a:lnTo>
                    <a:lnTo>
                      <a:pt x="739" y="490"/>
                    </a:lnTo>
                    <a:lnTo>
                      <a:pt x="725" y="439"/>
                    </a:lnTo>
                    <a:lnTo>
                      <a:pt x="714" y="393"/>
                    </a:lnTo>
                    <a:lnTo>
                      <a:pt x="695" y="342"/>
                    </a:lnTo>
                    <a:lnTo>
                      <a:pt x="677" y="296"/>
                    </a:lnTo>
                    <a:lnTo>
                      <a:pt x="661" y="252"/>
                    </a:lnTo>
                    <a:lnTo>
                      <a:pt x="636" y="189"/>
                    </a:lnTo>
                    <a:lnTo>
                      <a:pt x="622" y="153"/>
                    </a:lnTo>
                    <a:lnTo>
                      <a:pt x="613" y="128"/>
                    </a:lnTo>
                    <a:lnTo>
                      <a:pt x="609" y="109"/>
                    </a:lnTo>
                    <a:lnTo>
                      <a:pt x="607" y="91"/>
                    </a:lnTo>
                    <a:lnTo>
                      <a:pt x="607" y="75"/>
                    </a:lnTo>
                    <a:lnTo>
                      <a:pt x="617" y="19"/>
                    </a:lnTo>
                    <a:lnTo>
                      <a:pt x="622" y="7"/>
                    </a:lnTo>
                    <a:lnTo>
                      <a:pt x="55" y="0"/>
                    </a:lnTo>
                    <a:lnTo>
                      <a:pt x="48" y="2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71" name="Freeform 9"/>
              <p:cNvSpPr>
                <a:spLocks/>
              </p:cNvSpPr>
              <p:nvPr/>
            </p:nvSpPr>
            <p:spPr bwMode="auto">
              <a:xfrm>
                <a:off x="5216" y="1158"/>
                <a:ext cx="63" cy="56"/>
              </a:xfrm>
              <a:custGeom>
                <a:avLst/>
                <a:gdLst>
                  <a:gd name="T0" fmla="*/ 62 w 63"/>
                  <a:gd name="T1" fmla="*/ 4 h 56"/>
                  <a:gd name="T2" fmla="*/ 46 w 63"/>
                  <a:gd name="T3" fmla="*/ 50 h 56"/>
                  <a:gd name="T4" fmla="*/ 30 w 63"/>
                  <a:gd name="T5" fmla="*/ 55 h 56"/>
                  <a:gd name="T6" fmla="*/ 22 w 63"/>
                  <a:gd name="T7" fmla="*/ 54 h 56"/>
                  <a:gd name="T8" fmla="*/ 14 w 63"/>
                  <a:gd name="T9" fmla="*/ 51 h 56"/>
                  <a:gd name="T10" fmla="*/ 8 w 63"/>
                  <a:gd name="T11" fmla="*/ 46 h 56"/>
                  <a:gd name="T12" fmla="*/ 4 w 63"/>
                  <a:gd name="T13" fmla="*/ 40 h 56"/>
                  <a:gd name="T14" fmla="*/ 1 w 63"/>
                  <a:gd name="T15" fmla="*/ 33 h 56"/>
                  <a:gd name="T16" fmla="*/ 0 w 63"/>
                  <a:gd name="T17" fmla="*/ 27 h 56"/>
                  <a:gd name="T18" fmla="*/ 0 w 63"/>
                  <a:gd name="T19" fmla="*/ 19 h 56"/>
                  <a:gd name="T20" fmla="*/ 3 w 63"/>
                  <a:gd name="T21" fmla="*/ 13 h 56"/>
                  <a:gd name="T22" fmla="*/ 7 w 63"/>
                  <a:gd name="T23" fmla="*/ 9 h 56"/>
                  <a:gd name="T24" fmla="*/ 13 w 63"/>
                  <a:gd name="T25" fmla="*/ 5 h 56"/>
                  <a:gd name="T26" fmla="*/ 20 w 63"/>
                  <a:gd name="T27" fmla="*/ 3 h 56"/>
                  <a:gd name="T28" fmla="*/ 25 w 63"/>
                  <a:gd name="T29" fmla="*/ 2 h 56"/>
                  <a:gd name="T30" fmla="*/ 32 w 63"/>
                  <a:gd name="T31" fmla="*/ 0 h 56"/>
                  <a:gd name="T32" fmla="*/ 37 w 63"/>
                  <a:gd name="T33" fmla="*/ 0 h 56"/>
                  <a:gd name="T34" fmla="*/ 43 w 63"/>
                  <a:gd name="T35" fmla="*/ 0 h 56"/>
                  <a:gd name="T36" fmla="*/ 62 w 63"/>
                  <a:gd name="T37" fmla="*/ 4 h 5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63"/>
                  <a:gd name="T58" fmla="*/ 0 h 56"/>
                  <a:gd name="T59" fmla="*/ 63 w 63"/>
                  <a:gd name="T60" fmla="*/ 56 h 5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63" h="56">
                    <a:moveTo>
                      <a:pt x="62" y="4"/>
                    </a:moveTo>
                    <a:lnTo>
                      <a:pt x="46" y="50"/>
                    </a:lnTo>
                    <a:lnTo>
                      <a:pt x="30" y="55"/>
                    </a:lnTo>
                    <a:lnTo>
                      <a:pt x="22" y="54"/>
                    </a:lnTo>
                    <a:lnTo>
                      <a:pt x="14" y="51"/>
                    </a:lnTo>
                    <a:lnTo>
                      <a:pt x="8" y="46"/>
                    </a:lnTo>
                    <a:lnTo>
                      <a:pt x="4" y="40"/>
                    </a:lnTo>
                    <a:lnTo>
                      <a:pt x="1" y="33"/>
                    </a:lnTo>
                    <a:lnTo>
                      <a:pt x="0" y="27"/>
                    </a:lnTo>
                    <a:lnTo>
                      <a:pt x="0" y="19"/>
                    </a:lnTo>
                    <a:lnTo>
                      <a:pt x="3" y="13"/>
                    </a:lnTo>
                    <a:lnTo>
                      <a:pt x="7" y="9"/>
                    </a:lnTo>
                    <a:lnTo>
                      <a:pt x="13" y="5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3" y="0"/>
                    </a:lnTo>
                    <a:lnTo>
                      <a:pt x="62" y="4"/>
                    </a:lnTo>
                  </a:path>
                </a:pathLst>
              </a:custGeom>
              <a:solidFill>
                <a:srgbClr val="808080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72" name="Freeform 10"/>
              <p:cNvSpPr>
                <a:spLocks/>
              </p:cNvSpPr>
              <p:nvPr/>
            </p:nvSpPr>
            <p:spPr bwMode="auto">
              <a:xfrm>
                <a:off x="5240" y="1155"/>
                <a:ext cx="45" cy="45"/>
              </a:xfrm>
              <a:custGeom>
                <a:avLst/>
                <a:gdLst>
                  <a:gd name="T0" fmla="*/ 0 w 45"/>
                  <a:gd name="T1" fmla="*/ 5 h 45"/>
                  <a:gd name="T2" fmla="*/ 8 w 45"/>
                  <a:gd name="T3" fmla="*/ 11 h 45"/>
                  <a:gd name="T4" fmla="*/ 12 w 45"/>
                  <a:gd name="T5" fmla="*/ 17 h 45"/>
                  <a:gd name="T6" fmla="*/ 14 w 45"/>
                  <a:gd name="T7" fmla="*/ 22 h 45"/>
                  <a:gd name="T8" fmla="*/ 14 w 45"/>
                  <a:gd name="T9" fmla="*/ 31 h 45"/>
                  <a:gd name="T10" fmla="*/ 13 w 45"/>
                  <a:gd name="T11" fmla="*/ 38 h 45"/>
                  <a:gd name="T12" fmla="*/ 8 w 45"/>
                  <a:gd name="T13" fmla="*/ 44 h 45"/>
                  <a:gd name="T14" fmla="*/ 44 w 45"/>
                  <a:gd name="T15" fmla="*/ 36 h 45"/>
                  <a:gd name="T16" fmla="*/ 41 w 45"/>
                  <a:gd name="T17" fmla="*/ 0 h 45"/>
                  <a:gd name="T18" fmla="*/ 0 w 45"/>
                  <a:gd name="T19" fmla="*/ 5 h 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5"/>
                  <a:gd name="T31" fmla="*/ 0 h 45"/>
                  <a:gd name="T32" fmla="*/ 45 w 45"/>
                  <a:gd name="T33" fmla="*/ 45 h 4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5" h="45">
                    <a:moveTo>
                      <a:pt x="0" y="5"/>
                    </a:moveTo>
                    <a:lnTo>
                      <a:pt x="8" y="11"/>
                    </a:lnTo>
                    <a:lnTo>
                      <a:pt x="12" y="17"/>
                    </a:lnTo>
                    <a:lnTo>
                      <a:pt x="14" y="22"/>
                    </a:lnTo>
                    <a:lnTo>
                      <a:pt x="14" y="31"/>
                    </a:lnTo>
                    <a:lnTo>
                      <a:pt x="13" y="38"/>
                    </a:lnTo>
                    <a:lnTo>
                      <a:pt x="8" y="44"/>
                    </a:lnTo>
                    <a:lnTo>
                      <a:pt x="44" y="36"/>
                    </a:lnTo>
                    <a:lnTo>
                      <a:pt x="41" y="0"/>
                    </a:lnTo>
                    <a:lnTo>
                      <a:pt x="0" y="5"/>
                    </a:lnTo>
                  </a:path>
                </a:pathLst>
              </a:custGeom>
              <a:solidFill>
                <a:srgbClr val="000000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73" name="Freeform 11"/>
              <p:cNvSpPr>
                <a:spLocks/>
              </p:cNvSpPr>
              <p:nvPr/>
            </p:nvSpPr>
            <p:spPr bwMode="auto">
              <a:xfrm>
                <a:off x="5228" y="1121"/>
                <a:ext cx="637" cy="93"/>
              </a:xfrm>
              <a:custGeom>
                <a:avLst/>
                <a:gdLst>
                  <a:gd name="T0" fmla="*/ 602 w 637"/>
                  <a:gd name="T1" fmla="*/ 7 h 93"/>
                  <a:gd name="T2" fmla="*/ 0 w 637"/>
                  <a:gd name="T3" fmla="*/ 0 h 93"/>
                  <a:gd name="T4" fmla="*/ 17 w 637"/>
                  <a:gd name="T5" fmla="*/ 3 h 93"/>
                  <a:gd name="T6" fmla="*/ 23 w 637"/>
                  <a:gd name="T7" fmla="*/ 5 h 93"/>
                  <a:gd name="T8" fmla="*/ 30 w 637"/>
                  <a:gd name="T9" fmla="*/ 7 h 93"/>
                  <a:gd name="T10" fmla="*/ 34 w 637"/>
                  <a:gd name="T11" fmla="*/ 12 h 93"/>
                  <a:gd name="T12" fmla="*/ 39 w 637"/>
                  <a:gd name="T13" fmla="*/ 18 h 93"/>
                  <a:gd name="T14" fmla="*/ 41 w 637"/>
                  <a:gd name="T15" fmla="*/ 25 h 93"/>
                  <a:gd name="T16" fmla="*/ 43 w 637"/>
                  <a:gd name="T17" fmla="*/ 33 h 93"/>
                  <a:gd name="T18" fmla="*/ 43 w 637"/>
                  <a:gd name="T19" fmla="*/ 40 h 93"/>
                  <a:gd name="T20" fmla="*/ 44 w 637"/>
                  <a:gd name="T21" fmla="*/ 47 h 93"/>
                  <a:gd name="T22" fmla="*/ 43 w 637"/>
                  <a:gd name="T23" fmla="*/ 56 h 93"/>
                  <a:gd name="T24" fmla="*/ 41 w 637"/>
                  <a:gd name="T25" fmla="*/ 66 h 93"/>
                  <a:gd name="T26" fmla="*/ 37 w 637"/>
                  <a:gd name="T27" fmla="*/ 74 h 93"/>
                  <a:gd name="T28" fmla="*/ 30 w 637"/>
                  <a:gd name="T29" fmla="*/ 82 h 93"/>
                  <a:gd name="T30" fmla="*/ 22 w 637"/>
                  <a:gd name="T31" fmla="*/ 87 h 93"/>
                  <a:gd name="T32" fmla="*/ 16 w 637"/>
                  <a:gd name="T33" fmla="*/ 92 h 93"/>
                  <a:gd name="T34" fmla="*/ 55 w 637"/>
                  <a:gd name="T35" fmla="*/ 87 h 93"/>
                  <a:gd name="T36" fmla="*/ 99 w 637"/>
                  <a:gd name="T37" fmla="*/ 81 h 93"/>
                  <a:gd name="T38" fmla="*/ 169 w 637"/>
                  <a:gd name="T39" fmla="*/ 76 h 93"/>
                  <a:gd name="T40" fmla="*/ 226 w 637"/>
                  <a:gd name="T41" fmla="*/ 71 h 93"/>
                  <a:gd name="T42" fmla="*/ 295 w 637"/>
                  <a:gd name="T43" fmla="*/ 71 h 93"/>
                  <a:gd name="T44" fmla="*/ 371 w 637"/>
                  <a:gd name="T45" fmla="*/ 74 h 93"/>
                  <a:gd name="T46" fmla="*/ 465 w 637"/>
                  <a:gd name="T47" fmla="*/ 76 h 93"/>
                  <a:gd name="T48" fmla="*/ 556 w 637"/>
                  <a:gd name="T49" fmla="*/ 83 h 93"/>
                  <a:gd name="T50" fmla="*/ 593 w 637"/>
                  <a:gd name="T51" fmla="*/ 90 h 93"/>
                  <a:gd name="T52" fmla="*/ 603 w 637"/>
                  <a:gd name="T53" fmla="*/ 91 h 93"/>
                  <a:gd name="T54" fmla="*/ 614 w 637"/>
                  <a:gd name="T55" fmla="*/ 92 h 93"/>
                  <a:gd name="T56" fmla="*/ 623 w 637"/>
                  <a:gd name="T57" fmla="*/ 90 h 93"/>
                  <a:gd name="T58" fmla="*/ 629 w 637"/>
                  <a:gd name="T59" fmla="*/ 83 h 93"/>
                  <a:gd name="T60" fmla="*/ 633 w 637"/>
                  <a:gd name="T61" fmla="*/ 74 h 93"/>
                  <a:gd name="T62" fmla="*/ 635 w 637"/>
                  <a:gd name="T63" fmla="*/ 67 h 93"/>
                  <a:gd name="T64" fmla="*/ 636 w 637"/>
                  <a:gd name="T65" fmla="*/ 59 h 93"/>
                  <a:gd name="T66" fmla="*/ 634 w 637"/>
                  <a:gd name="T67" fmla="*/ 44 h 93"/>
                  <a:gd name="T68" fmla="*/ 631 w 637"/>
                  <a:gd name="T69" fmla="*/ 35 h 93"/>
                  <a:gd name="T70" fmla="*/ 627 w 637"/>
                  <a:gd name="T71" fmla="*/ 26 h 93"/>
                  <a:gd name="T72" fmla="*/ 623 w 637"/>
                  <a:gd name="T73" fmla="*/ 20 h 93"/>
                  <a:gd name="T74" fmla="*/ 618 w 637"/>
                  <a:gd name="T75" fmla="*/ 15 h 93"/>
                  <a:gd name="T76" fmla="*/ 610 w 637"/>
                  <a:gd name="T77" fmla="*/ 10 h 93"/>
                  <a:gd name="T78" fmla="*/ 602 w 637"/>
                  <a:gd name="T79" fmla="*/ 7 h 93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637"/>
                  <a:gd name="T121" fmla="*/ 0 h 93"/>
                  <a:gd name="T122" fmla="*/ 637 w 637"/>
                  <a:gd name="T123" fmla="*/ 93 h 93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637" h="93">
                    <a:moveTo>
                      <a:pt x="602" y="7"/>
                    </a:moveTo>
                    <a:lnTo>
                      <a:pt x="0" y="0"/>
                    </a:lnTo>
                    <a:lnTo>
                      <a:pt x="17" y="3"/>
                    </a:lnTo>
                    <a:lnTo>
                      <a:pt x="23" y="5"/>
                    </a:lnTo>
                    <a:lnTo>
                      <a:pt x="30" y="7"/>
                    </a:lnTo>
                    <a:lnTo>
                      <a:pt x="34" y="12"/>
                    </a:lnTo>
                    <a:lnTo>
                      <a:pt x="39" y="18"/>
                    </a:lnTo>
                    <a:lnTo>
                      <a:pt x="41" y="25"/>
                    </a:lnTo>
                    <a:lnTo>
                      <a:pt x="43" y="33"/>
                    </a:lnTo>
                    <a:lnTo>
                      <a:pt x="43" y="40"/>
                    </a:lnTo>
                    <a:lnTo>
                      <a:pt x="44" y="47"/>
                    </a:lnTo>
                    <a:lnTo>
                      <a:pt x="43" y="56"/>
                    </a:lnTo>
                    <a:lnTo>
                      <a:pt x="41" y="66"/>
                    </a:lnTo>
                    <a:lnTo>
                      <a:pt x="37" y="74"/>
                    </a:lnTo>
                    <a:lnTo>
                      <a:pt x="30" y="82"/>
                    </a:lnTo>
                    <a:lnTo>
                      <a:pt x="22" y="87"/>
                    </a:lnTo>
                    <a:lnTo>
                      <a:pt x="16" y="92"/>
                    </a:lnTo>
                    <a:lnTo>
                      <a:pt x="55" y="87"/>
                    </a:lnTo>
                    <a:lnTo>
                      <a:pt x="99" y="81"/>
                    </a:lnTo>
                    <a:lnTo>
                      <a:pt x="169" y="76"/>
                    </a:lnTo>
                    <a:lnTo>
                      <a:pt x="226" y="71"/>
                    </a:lnTo>
                    <a:lnTo>
                      <a:pt x="295" y="71"/>
                    </a:lnTo>
                    <a:lnTo>
                      <a:pt x="371" y="74"/>
                    </a:lnTo>
                    <a:lnTo>
                      <a:pt x="465" y="76"/>
                    </a:lnTo>
                    <a:lnTo>
                      <a:pt x="556" y="83"/>
                    </a:lnTo>
                    <a:lnTo>
                      <a:pt x="593" y="90"/>
                    </a:lnTo>
                    <a:lnTo>
                      <a:pt x="603" y="91"/>
                    </a:lnTo>
                    <a:lnTo>
                      <a:pt x="614" y="92"/>
                    </a:lnTo>
                    <a:lnTo>
                      <a:pt x="623" y="90"/>
                    </a:lnTo>
                    <a:lnTo>
                      <a:pt x="629" y="83"/>
                    </a:lnTo>
                    <a:lnTo>
                      <a:pt x="633" y="74"/>
                    </a:lnTo>
                    <a:lnTo>
                      <a:pt x="635" y="67"/>
                    </a:lnTo>
                    <a:lnTo>
                      <a:pt x="636" y="59"/>
                    </a:lnTo>
                    <a:lnTo>
                      <a:pt x="634" y="44"/>
                    </a:lnTo>
                    <a:lnTo>
                      <a:pt x="631" y="35"/>
                    </a:lnTo>
                    <a:lnTo>
                      <a:pt x="627" y="26"/>
                    </a:lnTo>
                    <a:lnTo>
                      <a:pt x="623" y="20"/>
                    </a:lnTo>
                    <a:lnTo>
                      <a:pt x="618" y="15"/>
                    </a:lnTo>
                    <a:lnTo>
                      <a:pt x="610" y="10"/>
                    </a:lnTo>
                    <a:lnTo>
                      <a:pt x="602" y="7"/>
                    </a:lnTo>
                  </a:path>
                </a:pathLst>
              </a:custGeom>
              <a:solidFill>
                <a:srgbClr val="FFFFFF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3121334" y="2720745"/>
              <a:ext cx="397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Map</a:t>
              </a:r>
            </a:p>
            <a:p>
              <a:pPr algn="ctr"/>
              <a:r>
                <a:rPr lang="en-US" altLang="ko-KR" sz="8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File</a:t>
              </a:r>
              <a:endParaRPr lang="ko-KR" altLang="en-US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723" y="3216637"/>
            <a:ext cx="783535" cy="407676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305777" y="2999557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TO-BE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배포 정보</a:t>
            </a:r>
            <a:endParaRPr lang="ko-KR" altLang="en-US" sz="1000" b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4149778" y="2999557"/>
            <a:ext cx="1458097" cy="964902"/>
          </a:xfrm>
          <a:prstGeom prst="rect">
            <a:avLst/>
          </a:prstGeom>
          <a:noFill/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1" name="오른쪽으로 구부러진 화살표 10"/>
          <p:cNvSpPr/>
          <p:nvPr/>
        </p:nvSpPr>
        <p:spPr bwMode="auto">
          <a:xfrm>
            <a:off x="3611729" y="2490843"/>
            <a:ext cx="506193" cy="886305"/>
          </a:xfrm>
          <a:prstGeom prst="curvedRightArrow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541049" y="2205556"/>
            <a:ext cx="1466897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배포 정보 변경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25693" y="3167645"/>
            <a:ext cx="1596871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변경 정보 전달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 bwMode="auto">
          <a:xfrm flipV="1">
            <a:off x="5616005" y="2499335"/>
            <a:ext cx="1928211" cy="65707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직선 화살표 연결선 15"/>
          <p:cNvCxnSpPr>
            <a:stCxn id="76" idx="3"/>
          </p:cNvCxnSpPr>
          <p:nvPr/>
        </p:nvCxnSpPr>
        <p:spPr bwMode="auto">
          <a:xfrm flipV="1">
            <a:off x="5607875" y="3476990"/>
            <a:ext cx="2153248" cy="501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5813520" y="2607933"/>
            <a:ext cx="1466897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 Image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배포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1" name="직선 화살표 연결선 20"/>
          <p:cNvCxnSpPr>
            <a:stCxn id="26" idx="3"/>
            <a:endCxn id="78" idx="1"/>
          </p:cNvCxnSpPr>
          <p:nvPr/>
        </p:nvCxnSpPr>
        <p:spPr bwMode="auto">
          <a:xfrm>
            <a:off x="1792018" y="2199067"/>
            <a:ext cx="749031" cy="1296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405076"/>
              </p:ext>
            </p:extLst>
          </p:nvPr>
        </p:nvGraphicFramePr>
        <p:xfrm>
          <a:off x="904874" y="4328173"/>
          <a:ext cx="8191501" cy="1150147"/>
        </p:xfrm>
        <a:graphic>
          <a:graphicData uri="http://schemas.openxmlformats.org/drawingml/2006/table">
            <a:tbl>
              <a:tblPr firstRow="1" bandRow="1"/>
              <a:tblGrid>
                <a:gridCol w="1674035"/>
                <a:gridCol w="6517466"/>
              </a:tblGrid>
              <a:tr h="2814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기능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29814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배포 정보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시스템에 의해 생성된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Image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 또는 운영자가 직접 선택한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Image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 중 배포 대상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Image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를 선택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CDN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이지미 배포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CDN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 기존 배포되어 있는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Map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파일을 변경된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Map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파일로 변경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변경 요청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Store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Front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Map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파일 변경에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대한 정보 전달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64" y="1672079"/>
            <a:ext cx="1527224" cy="109794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39982" y="2359588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529" y="3050339"/>
            <a:ext cx="476766" cy="6480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606661" y="3628011"/>
            <a:ext cx="8434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904874" y="5813789"/>
            <a:ext cx="8181975" cy="648000"/>
            <a:chOff x="461246" y="5089889"/>
            <a:chExt cx="9055662" cy="648000"/>
          </a:xfrm>
        </p:grpSpPr>
        <p:sp>
          <p:nvSpPr>
            <p:cNvPr id="53" name="직사각형 52"/>
            <p:cNvSpPr/>
            <p:nvPr/>
          </p:nvSpPr>
          <p:spPr bwMode="auto">
            <a:xfrm>
              <a:off x="461246" y="5089889"/>
              <a:ext cx="938676" cy="64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 algn="ctr">
              <a:solidFill>
                <a:schemeClr val="bg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rPr>
                <a:t>고려사항</a:t>
              </a:r>
              <a:endParaRPr kumimoji="0" lang="ko-KR" altLang="en-US" sz="12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54" name="직사각형 53"/>
            <p:cNvSpPr/>
            <p:nvPr/>
          </p:nvSpPr>
          <p:spPr bwMode="auto">
            <a:xfrm>
              <a:off x="1391830" y="5102744"/>
              <a:ext cx="8125078" cy="633600"/>
            </a:xfrm>
            <a:prstGeom prst="rect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0"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391830" y="5275389"/>
              <a:ext cx="795791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배포되어야 하는 서버의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Region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에 따라 시간대가 다르므로 배포 스케줄은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GMT-0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를 기준으로 배포</a:t>
              </a:r>
              <a:endParaRPr lang="en-US" altLang="ko-KR" sz="12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2810811" y="1562351"/>
            <a:ext cx="1548188" cy="23495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Manager</a:t>
            </a:r>
            <a:endParaRPr lang="ko-KR" altLang="en-US" sz="10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6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6) Admin :: Image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배포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7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8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9" name="AutoShape 11"/>
          <p:cNvSpPr>
            <a:spLocks noChangeArrowheads="1"/>
          </p:cNvSpPr>
          <p:nvPr/>
        </p:nvSpPr>
        <p:spPr bwMode="auto">
          <a:xfrm>
            <a:off x="904874" y="1529160"/>
            <a:ext cx="8181975" cy="2690415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5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 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정보로 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전달 될 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생성하기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위한 </a:t>
            </a:r>
            <a:endParaRPr lang="en-US" altLang="ko-KR" kern="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기본 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Background Image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와 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Mata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속성 정보를 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으로 관리 기능 제공합니다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295682" y="2226443"/>
            <a:ext cx="1825005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Image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95682" y="2485594"/>
            <a:ext cx="23423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Category(total, hot, new…)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별 분류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플랫폼 해상도</a:t>
            </a:r>
            <a:r>
              <a: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/>
            </a:r>
            <a:b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en-US" altLang="ko-KR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21:9, 16:9, 4:3)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별 분류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081863" y="1709438"/>
            <a:ext cx="864339" cy="751102"/>
            <a:chOff x="5369507" y="2024588"/>
            <a:chExt cx="864339" cy="751102"/>
          </a:xfrm>
        </p:grpSpPr>
        <p:grpSp>
          <p:nvGrpSpPr>
            <p:cNvPr id="66" name="그룹 65"/>
            <p:cNvGrpSpPr/>
            <p:nvPr/>
          </p:nvGrpSpPr>
          <p:grpSpPr>
            <a:xfrm>
              <a:off x="5419276" y="2214707"/>
              <a:ext cx="799436" cy="560983"/>
              <a:chOff x="5592447" y="924259"/>
              <a:chExt cx="1868496" cy="1207409"/>
            </a:xfrm>
          </p:grpSpPr>
          <p:sp>
            <p:nvSpPr>
              <p:cNvPr id="67" name="직사각형 66"/>
              <p:cNvSpPr/>
              <p:nvPr/>
            </p:nvSpPr>
            <p:spPr bwMode="auto">
              <a:xfrm>
                <a:off x="5592447" y="924259"/>
                <a:ext cx="1868496" cy="120740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0"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endParaRPr>
              </a:p>
            </p:txBody>
          </p:sp>
          <p:grpSp>
            <p:nvGrpSpPr>
              <p:cNvPr id="70" name="그룹 69"/>
              <p:cNvGrpSpPr/>
              <p:nvPr/>
            </p:nvGrpSpPr>
            <p:grpSpPr>
              <a:xfrm>
                <a:off x="5592447" y="1057162"/>
                <a:ext cx="1868496" cy="915725"/>
                <a:chOff x="6812701" y="3475364"/>
                <a:chExt cx="1868496" cy="915725"/>
              </a:xfrm>
            </p:grpSpPr>
            <p:sp>
              <p:nvSpPr>
                <p:cNvPr id="71" name="직사각형 70"/>
                <p:cNvSpPr/>
                <p:nvPr/>
              </p:nvSpPr>
              <p:spPr bwMode="auto">
                <a:xfrm>
                  <a:off x="6839434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 bwMode="auto">
                <a:xfrm>
                  <a:off x="6836913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 bwMode="auto">
                <a:xfrm>
                  <a:off x="7115399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 bwMode="auto">
                <a:xfrm>
                  <a:off x="7093457" y="3657823"/>
                  <a:ext cx="199052" cy="51603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 bwMode="auto">
                <a:xfrm>
                  <a:off x="7393885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 bwMode="auto">
                <a:xfrm>
                  <a:off x="7391364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78" name="직사각형 77"/>
                <p:cNvSpPr/>
                <p:nvPr/>
              </p:nvSpPr>
              <p:spPr bwMode="auto">
                <a:xfrm>
                  <a:off x="7658089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79" name="직사각형 78"/>
                <p:cNvSpPr/>
                <p:nvPr/>
              </p:nvSpPr>
              <p:spPr bwMode="auto">
                <a:xfrm>
                  <a:off x="7655568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80" name="직사각형 79"/>
                <p:cNvSpPr/>
                <p:nvPr/>
              </p:nvSpPr>
              <p:spPr bwMode="auto">
                <a:xfrm>
                  <a:off x="7934054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81" name="직사각형 80"/>
                <p:cNvSpPr/>
                <p:nvPr/>
              </p:nvSpPr>
              <p:spPr bwMode="auto">
                <a:xfrm>
                  <a:off x="7931533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 bwMode="auto">
                <a:xfrm>
                  <a:off x="8205383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 bwMode="auto">
                <a:xfrm>
                  <a:off x="8178649" y="365807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 bwMode="auto">
                <a:xfrm>
                  <a:off x="8488052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2" name="직사각형 121"/>
                <p:cNvSpPr/>
                <p:nvPr/>
              </p:nvSpPr>
              <p:spPr bwMode="auto">
                <a:xfrm>
                  <a:off x="8461319" y="365807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3" name="직사각형 122"/>
                <p:cNvSpPr/>
                <p:nvPr/>
              </p:nvSpPr>
              <p:spPr bwMode="auto">
                <a:xfrm>
                  <a:off x="6839434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4" name="직사각형 123"/>
                <p:cNvSpPr/>
                <p:nvPr/>
              </p:nvSpPr>
              <p:spPr bwMode="auto">
                <a:xfrm>
                  <a:off x="6812701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5" name="직사각형 124"/>
                <p:cNvSpPr/>
                <p:nvPr/>
              </p:nvSpPr>
              <p:spPr bwMode="auto">
                <a:xfrm>
                  <a:off x="7115399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6" name="직사각형 125"/>
                <p:cNvSpPr/>
                <p:nvPr/>
              </p:nvSpPr>
              <p:spPr bwMode="auto">
                <a:xfrm>
                  <a:off x="7088665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7" name="직사각형 126"/>
                <p:cNvSpPr/>
                <p:nvPr/>
              </p:nvSpPr>
              <p:spPr bwMode="auto">
                <a:xfrm>
                  <a:off x="7393885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8" name="직사각형 127"/>
                <p:cNvSpPr/>
                <p:nvPr/>
              </p:nvSpPr>
              <p:spPr bwMode="auto">
                <a:xfrm>
                  <a:off x="7367151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29" name="직사각형 128"/>
                <p:cNvSpPr/>
                <p:nvPr/>
              </p:nvSpPr>
              <p:spPr bwMode="auto">
                <a:xfrm>
                  <a:off x="7658089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 bwMode="auto">
                <a:xfrm>
                  <a:off x="7631356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1" name="직사각형 130"/>
                <p:cNvSpPr/>
                <p:nvPr/>
              </p:nvSpPr>
              <p:spPr bwMode="auto">
                <a:xfrm>
                  <a:off x="7934054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 bwMode="auto">
                <a:xfrm>
                  <a:off x="7907320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 bwMode="auto">
                <a:xfrm>
                  <a:off x="8205383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4" name="직사각형 133"/>
                <p:cNvSpPr/>
                <p:nvPr/>
              </p:nvSpPr>
              <p:spPr bwMode="auto">
                <a:xfrm>
                  <a:off x="8178649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5" name="직사각형 134"/>
                <p:cNvSpPr/>
                <p:nvPr/>
              </p:nvSpPr>
              <p:spPr bwMode="auto">
                <a:xfrm>
                  <a:off x="8488052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6" name="직사각형 135"/>
                <p:cNvSpPr/>
                <p:nvPr/>
              </p:nvSpPr>
              <p:spPr bwMode="auto">
                <a:xfrm>
                  <a:off x="8461319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7" name="직사각형 136"/>
                <p:cNvSpPr/>
                <p:nvPr/>
              </p:nvSpPr>
              <p:spPr bwMode="auto">
                <a:xfrm>
                  <a:off x="6839434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8" name="직사각형 137"/>
                <p:cNvSpPr/>
                <p:nvPr/>
              </p:nvSpPr>
              <p:spPr bwMode="auto">
                <a:xfrm>
                  <a:off x="6812701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 bwMode="auto">
                <a:xfrm>
                  <a:off x="7115399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0" name="직사각형 139"/>
                <p:cNvSpPr/>
                <p:nvPr/>
              </p:nvSpPr>
              <p:spPr bwMode="auto">
                <a:xfrm>
                  <a:off x="7088665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1" name="직사각형 140"/>
                <p:cNvSpPr/>
                <p:nvPr/>
              </p:nvSpPr>
              <p:spPr bwMode="auto">
                <a:xfrm>
                  <a:off x="7393885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2" name="직사각형 141"/>
                <p:cNvSpPr/>
                <p:nvPr/>
              </p:nvSpPr>
              <p:spPr bwMode="auto">
                <a:xfrm>
                  <a:off x="7367151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3" name="직사각형 142"/>
                <p:cNvSpPr/>
                <p:nvPr/>
              </p:nvSpPr>
              <p:spPr bwMode="auto">
                <a:xfrm>
                  <a:off x="7658089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4" name="직사각형 143"/>
                <p:cNvSpPr/>
                <p:nvPr/>
              </p:nvSpPr>
              <p:spPr bwMode="auto">
                <a:xfrm>
                  <a:off x="7655568" y="4339997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5" name="직사각형 144"/>
                <p:cNvSpPr/>
                <p:nvPr/>
              </p:nvSpPr>
              <p:spPr bwMode="auto">
                <a:xfrm>
                  <a:off x="7934054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 bwMode="auto">
                <a:xfrm>
                  <a:off x="7907320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7" name="직사각형 146"/>
                <p:cNvSpPr/>
                <p:nvPr/>
              </p:nvSpPr>
              <p:spPr bwMode="auto">
                <a:xfrm>
                  <a:off x="8205383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8" name="직사각형 147"/>
                <p:cNvSpPr/>
                <p:nvPr/>
              </p:nvSpPr>
              <p:spPr bwMode="auto">
                <a:xfrm>
                  <a:off x="8178649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49" name="직사각형 148"/>
                <p:cNvSpPr/>
                <p:nvPr/>
              </p:nvSpPr>
              <p:spPr bwMode="auto">
                <a:xfrm>
                  <a:off x="8488052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50" name="직사각형 149"/>
                <p:cNvSpPr/>
                <p:nvPr/>
              </p:nvSpPr>
              <p:spPr bwMode="auto">
                <a:xfrm>
                  <a:off x="8461319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sp>
          <p:nvSpPr>
            <p:cNvPr id="151" name="TextBox 150"/>
            <p:cNvSpPr txBox="1"/>
            <p:nvPr/>
          </p:nvSpPr>
          <p:spPr>
            <a:xfrm>
              <a:off x="5369507" y="2024588"/>
              <a:ext cx="8643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total_21_9.jpeg</a:t>
              </a:r>
              <a:endParaRPr lang="ko-KR" altLang="en-US" sz="800" b="1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131759" y="1758760"/>
            <a:ext cx="864339" cy="752931"/>
            <a:chOff x="6285971" y="2022759"/>
            <a:chExt cx="864339" cy="752931"/>
          </a:xfrm>
        </p:grpSpPr>
        <p:grpSp>
          <p:nvGrpSpPr>
            <p:cNvPr id="152" name="그룹 151"/>
            <p:cNvGrpSpPr/>
            <p:nvPr/>
          </p:nvGrpSpPr>
          <p:grpSpPr>
            <a:xfrm>
              <a:off x="6329193" y="2214707"/>
              <a:ext cx="799436" cy="560983"/>
              <a:chOff x="5592447" y="924259"/>
              <a:chExt cx="1868496" cy="1207409"/>
            </a:xfrm>
          </p:grpSpPr>
          <p:sp>
            <p:nvSpPr>
              <p:cNvPr id="153" name="직사각형 152"/>
              <p:cNvSpPr/>
              <p:nvPr/>
            </p:nvSpPr>
            <p:spPr bwMode="auto">
              <a:xfrm>
                <a:off x="5592447" y="924259"/>
                <a:ext cx="1868496" cy="120740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0"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endParaRPr>
              </a:p>
            </p:txBody>
          </p:sp>
          <p:grpSp>
            <p:nvGrpSpPr>
              <p:cNvPr id="154" name="그룹 153"/>
              <p:cNvGrpSpPr/>
              <p:nvPr/>
            </p:nvGrpSpPr>
            <p:grpSpPr>
              <a:xfrm>
                <a:off x="5592447" y="1057162"/>
                <a:ext cx="1868496" cy="915725"/>
                <a:chOff x="6812701" y="3475364"/>
                <a:chExt cx="1868496" cy="915725"/>
              </a:xfrm>
            </p:grpSpPr>
            <p:sp>
              <p:nvSpPr>
                <p:cNvPr id="155" name="직사각형 154"/>
                <p:cNvSpPr/>
                <p:nvPr/>
              </p:nvSpPr>
              <p:spPr bwMode="auto">
                <a:xfrm>
                  <a:off x="6839434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56" name="직사각형 155"/>
                <p:cNvSpPr/>
                <p:nvPr/>
              </p:nvSpPr>
              <p:spPr bwMode="auto">
                <a:xfrm>
                  <a:off x="6836913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57" name="직사각형 156"/>
                <p:cNvSpPr/>
                <p:nvPr/>
              </p:nvSpPr>
              <p:spPr bwMode="auto">
                <a:xfrm>
                  <a:off x="7115399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58" name="직사각형 157"/>
                <p:cNvSpPr/>
                <p:nvPr/>
              </p:nvSpPr>
              <p:spPr bwMode="auto">
                <a:xfrm>
                  <a:off x="7093457" y="3657823"/>
                  <a:ext cx="199052" cy="51603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59" name="직사각형 158"/>
                <p:cNvSpPr/>
                <p:nvPr/>
              </p:nvSpPr>
              <p:spPr bwMode="auto">
                <a:xfrm>
                  <a:off x="7393885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0" name="직사각형 159"/>
                <p:cNvSpPr/>
                <p:nvPr/>
              </p:nvSpPr>
              <p:spPr bwMode="auto">
                <a:xfrm>
                  <a:off x="7391364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1" name="직사각형 160"/>
                <p:cNvSpPr/>
                <p:nvPr/>
              </p:nvSpPr>
              <p:spPr bwMode="auto">
                <a:xfrm>
                  <a:off x="7658089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2" name="직사각형 161"/>
                <p:cNvSpPr/>
                <p:nvPr/>
              </p:nvSpPr>
              <p:spPr bwMode="auto">
                <a:xfrm>
                  <a:off x="7655568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3" name="직사각형 162"/>
                <p:cNvSpPr/>
                <p:nvPr/>
              </p:nvSpPr>
              <p:spPr bwMode="auto">
                <a:xfrm>
                  <a:off x="7934054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4" name="직사각형 163"/>
                <p:cNvSpPr/>
                <p:nvPr/>
              </p:nvSpPr>
              <p:spPr bwMode="auto">
                <a:xfrm>
                  <a:off x="7931533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5" name="직사각형 164"/>
                <p:cNvSpPr/>
                <p:nvPr/>
              </p:nvSpPr>
              <p:spPr bwMode="auto">
                <a:xfrm>
                  <a:off x="8205383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6" name="직사각형 165"/>
                <p:cNvSpPr/>
                <p:nvPr/>
              </p:nvSpPr>
              <p:spPr bwMode="auto">
                <a:xfrm>
                  <a:off x="8178649" y="365807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7" name="직사각형 166"/>
                <p:cNvSpPr/>
                <p:nvPr/>
              </p:nvSpPr>
              <p:spPr bwMode="auto">
                <a:xfrm>
                  <a:off x="8488052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8" name="직사각형 167"/>
                <p:cNvSpPr/>
                <p:nvPr/>
              </p:nvSpPr>
              <p:spPr bwMode="auto">
                <a:xfrm>
                  <a:off x="8461319" y="365807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69" name="직사각형 168"/>
                <p:cNvSpPr/>
                <p:nvPr/>
              </p:nvSpPr>
              <p:spPr bwMode="auto">
                <a:xfrm>
                  <a:off x="6839434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0" name="직사각형 169"/>
                <p:cNvSpPr/>
                <p:nvPr/>
              </p:nvSpPr>
              <p:spPr bwMode="auto">
                <a:xfrm>
                  <a:off x="6812701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1" name="직사각형 170"/>
                <p:cNvSpPr/>
                <p:nvPr/>
              </p:nvSpPr>
              <p:spPr bwMode="auto">
                <a:xfrm>
                  <a:off x="7115399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2" name="직사각형 171"/>
                <p:cNvSpPr/>
                <p:nvPr/>
              </p:nvSpPr>
              <p:spPr bwMode="auto">
                <a:xfrm>
                  <a:off x="7088665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3" name="직사각형 172"/>
                <p:cNvSpPr/>
                <p:nvPr/>
              </p:nvSpPr>
              <p:spPr bwMode="auto">
                <a:xfrm>
                  <a:off x="7393885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4" name="직사각형 173"/>
                <p:cNvSpPr/>
                <p:nvPr/>
              </p:nvSpPr>
              <p:spPr bwMode="auto">
                <a:xfrm>
                  <a:off x="7367151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5" name="직사각형 174"/>
                <p:cNvSpPr/>
                <p:nvPr/>
              </p:nvSpPr>
              <p:spPr bwMode="auto">
                <a:xfrm>
                  <a:off x="7658089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6" name="직사각형 175"/>
                <p:cNvSpPr/>
                <p:nvPr/>
              </p:nvSpPr>
              <p:spPr bwMode="auto">
                <a:xfrm>
                  <a:off x="7631356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7" name="직사각형 176"/>
                <p:cNvSpPr/>
                <p:nvPr/>
              </p:nvSpPr>
              <p:spPr bwMode="auto">
                <a:xfrm>
                  <a:off x="7934054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8" name="직사각형 177"/>
                <p:cNvSpPr/>
                <p:nvPr/>
              </p:nvSpPr>
              <p:spPr bwMode="auto">
                <a:xfrm>
                  <a:off x="7907320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79" name="직사각형 178"/>
                <p:cNvSpPr/>
                <p:nvPr/>
              </p:nvSpPr>
              <p:spPr bwMode="auto">
                <a:xfrm>
                  <a:off x="8205383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0" name="직사각형 179"/>
                <p:cNvSpPr/>
                <p:nvPr/>
              </p:nvSpPr>
              <p:spPr bwMode="auto">
                <a:xfrm>
                  <a:off x="8178649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1" name="직사각형 180"/>
                <p:cNvSpPr/>
                <p:nvPr/>
              </p:nvSpPr>
              <p:spPr bwMode="auto">
                <a:xfrm>
                  <a:off x="8488052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2" name="직사각형 181"/>
                <p:cNvSpPr/>
                <p:nvPr/>
              </p:nvSpPr>
              <p:spPr bwMode="auto">
                <a:xfrm>
                  <a:off x="8461319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3" name="직사각형 182"/>
                <p:cNvSpPr/>
                <p:nvPr/>
              </p:nvSpPr>
              <p:spPr bwMode="auto">
                <a:xfrm>
                  <a:off x="6839434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 bwMode="auto">
                <a:xfrm>
                  <a:off x="6812701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5" name="직사각형 184"/>
                <p:cNvSpPr/>
                <p:nvPr/>
              </p:nvSpPr>
              <p:spPr bwMode="auto">
                <a:xfrm>
                  <a:off x="7115399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6" name="직사각형 185"/>
                <p:cNvSpPr/>
                <p:nvPr/>
              </p:nvSpPr>
              <p:spPr bwMode="auto">
                <a:xfrm>
                  <a:off x="7088665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 bwMode="auto">
                <a:xfrm>
                  <a:off x="7393885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8" name="직사각형 187"/>
                <p:cNvSpPr/>
                <p:nvPr/>
              </p:nvSpPr>
              <p:spPr bwMode="auto">
                <a:xfrm>
                  <a:off x="7367151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89" name="직사각형 188"/>
                <p:cNvSpPr/>
                <p:nvPr/>
              </p:nvSpPr>
              <p:spPr bwMode="auto">
                <a:xfrm>
                  <a:off x="7658089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 bwMode="auto">
                <a:xfrm>
                  <a:off x="7655568" y="4339997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1" name="직사각형 190"/>
                <p:cNvSpPr/>
                <p:nvPr/>
              </p:nvSpPr>
              <p:spPr bwMode="auto">
                <a:xfrm>
                  <a:off x="7934054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2" name="직사각형 191"/>
                <p:cNvSpPr/>
                <p:nvPr/>
              </p:nvSpPr>
              <p:spPr bwMode="auto">
                <a:xfrm>
                  <a:off x="7907320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 bwMode="auto">
                <a:xfrm>
                  <a:off x="8205383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4" name="직사각형 193"/>
                <p:cNvSpPr/>
                <p:nvPr/>
              </p:nvSpPr>
              <p:spPr bwMode="auto">
                <a:xfrm>
                  <a:off x="8178649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5" name="직사각형 194"/>
                <p:cNvSpPr/>
                <p:nvPr/>
              </p:nvSpPr>
              <p:spPr bwMode="auto">
                <a:xfrm>
                  <a:off x="8488052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 bwMode="auto">
                <a:xfrm>
                  <a:off x="8461319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sp>
          <p:nvSpPr>
            <p:cNvPr id="197" name="TextBox 196"/>
            <p:cNvSpPr txBox="1"/>
            <p:nvPr/>
          </p:nvSpPr>
          <p:spPr>
            <a:xfrm>
              <a:off x="6285971" y="2022759"/>
              <a:ext cx="8643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total_16_9.jpeg</a:t>
              </a:r>
              <a:endParaRPr lang="ko-KR" altLang="en-US" sz="800" b="1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141991" y="3060717"/>
            <a:ext cx="809837" cy="752229"/>
            <a:chOff x="5426747" y="2785461"/>
            <a:chExt cx="809837" cy="752229"/>
          </a:xfrm>
        </p:grpSpPr>
        <p:grpSp>
          <p:nvGrpSpPr>
            <p:cNvPr id="198" name="그룹 197"/>
            <p:cNvGrpSpPr/>
            <p:nvPr/>
          </p:nvGrpSpPr>
          <p:grpSpPr>
            <a:xfrm>
              <a:off x="5431630" y="2976707"/>
              <a:ext cx="799436" cy="560983"/>
              <a:chOff x="5592447" y="924259"/>
              <a:chExt cx="1868496" cy="1207409"/>
            </a:xfrm>
          </p:grpSpPr>
          <p:sp>
            <p:nvSpPr>
              <p:cNvPr id="199" name="직사각형 198"/>
              <p:cNvSpPr/>
              <p:nvPr/>
            </p:nvSpPr>
            <p:spPr bwMode="auto">
              <a:xfrm>
                <a:off x="5592447" y="924259"/>
                <a:ext cx="1868496" cy="120740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0"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endParaRPr>
              </a:p>
            </p:txBody>
          </p:sp>
          <p:grpSp>
            <p:nvGrpSpPr>
              <p:cNvPr id="200" name="그룹 199"/>
              <p:cNvGrpSpPr/>
              <p:nvPr/>
            </p:nvGrpSpPr>
            <p:grpSpPr>
              <a:xfrm>
                <a:off x="5592447" y="1057162"/>
                <a:ext cx="1868496" cy="915725"/>
                <a:chOff x="6812701" y="3475364"/>
                <a:chExt cx="1868496" cy="915725"/>
              </a:xfrm>
            </p:grpSpPr>
            <p:sp>
              <p:nvSpPr>
                <p:cNvPr id="201" name="직사각형 200"/>
                <p:cNvSpPr/>
                <p:nvPr/>
              </p:nvSpPr>
              <p:spPr bwMode="auto">
                <a:xfrm>
                  <a:off x="6839434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 bwMode="auto">
                <a:xfrm>
                  <a:off x="6836913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3" name="직사각형 202"/>
                <p:cNvSpPr/>
                <p:nvPr/>
              </p:nvSpPr>
              <p:spPr bwMode="auto">
                <a:xfrm>
                  <a:off x="7115399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4" name="직사각형 203"/>
                <p:cNvSpPr/>
                <p:nvPr/>
              </p:nvSpPr>
              <p:spPr bwMode="auto">
                <a:xfrm>
                  <a:off x="7093457" y="3657823"/>
                  <a:ext cx="199052" cy="51603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5" name="직사각형 204"/>
                <p:cNvSpPr/>
                <p:nvPr/>
              </p:nvSpPr>
              <p:spPr bwMode="auto">
                <a:xfrm>
                  <a:off x="7393885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6" name="직사각형 205"/>
                <p:cNvSpPr/>
                <p:nvPr/>
              </p:nvSpPr>
              <p:spPr bwMode="auto">
                <a:xfrm>
                  <a:off x="7391364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7" name="직사각형 206"/>
                <p:cNvSpPr/>
                <p:nvPr/>
              </p:nvSpPr>
              <p:spPr bwMode="auto">
                <a:xfrm>
                  <a:off x="7658089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 bwMode="auto">
                <a:xfrm>
                  <a:off x="7655568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09" name="직사각형 208"/>
                <p:cNvSpPr/>
                <p:nvPr/>
              </p:nvSpPr>
              <p:spPr bwMode="auto">
                <a:xfrm>
                  <a:off x="7934054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0" name="직사각형 209"/>
                <p:cNvSpPr/>
                <p:nvPr/>
              </p:nvSpPr>
              <p:spPr bwMode="auto">
                <a:xfrm>
                  <a:off x="7931533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1" name="직사각형 210"/>
                <p:cNvSpPr/>
                <p:nvPr/>
              </p:nvSpPr>
              <p:spPr bwMode="auto">
                <a:xfrm>
                  <a:off x="8205383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2" name="직사각형 211"/>
                <p:cNvSpPr/>
                <p:nvPr/>
              </p:nvSpPr>
              <p:spPr bwMode="auto">
                <a:xfrm>
                  <a:off x="8178649" y="365807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 bwMode="auto">
                <a:xfrm>
                  <a:off x="8488052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4" name="직사각형 213"/>
                <p:cNvSpPr/>
                <p:nvPr/>
              </p:nvSpPr>
              <p:spPr bwMode="auto">
                <a:xfrm>
                  <a:off x="8461319" y="365807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5" name="직사각형 214"/>
                <p:cNvSpPr/>
                <p:nvPr/>
              </p:nvSpPr>
              <p:spPr bwMode="auto">
                <a:xfrm>
                  <a:off x="6839434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6" name="직사각형 215"/>
                <p:cNvSpPr/>
                <p:nvPr/>
              </p:nvSpPr>
              <p:spPr bwMode="auto">
                <a:xfrm>
                  <a:off x="6812701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 bwMode="auto">
                <a:xfrm>
                  <a:off x="7115399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8" name="직사각형 217"/>
                <p:cNvSpPr/>
                <p:nvPr/>
              </p:nvSpPr>
              <p:spPr bwMode="auto">
                <a:xfrm>
                  <a:off x="7088665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 bwMode="auto">
                <a:xfrm>
                  <a:off x="7393885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0" name="직사각형 219"/>
                <p:cNvSpPr/>
                <p:nvPr/>
              </p:nvSpPr>
              <p:spPr bwMode="auto">
                <a:xfrm>
                  <a:off x="7367151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 bwMode="auto">
                <a:xfrm>
                  <a:off x="7658089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2" name="직사각형 221"/>
                <p:cNvSpPr/>
                <p:nvPr/>
              </p:nvSpPr>
              <p:spPr bwMode="auto">
                <a:xfrm>
                  <a:off x="7631356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3" name="직사각형 222"/>
                <p:cNvSpPr/>
                <p:nvPr/>
              </p:nvSpPr>
              <p:spPr bwMode="auto">
                <a:xfrm>
                  <a:off x="7934054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 bwMode="auto">
                <a:xfrm>
                  <a:off x="7907320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5" name="직사각형 224"/>
                <p:cNvSpPr/>
                <p:nvPr/>
              </p:nvSpPr>
              <p:spPr bwMode="auto">
                <a:xfrm>
                  <a:off x="8205383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6" name="직사각형 225"/>
                <p:cNvSpPr/>
                <p:nvPr/>
              </p:nvSpPr>
              <p:spPr bwMode="auto">
                <a:xfrm>
                  <a:off x="8178649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7" name="직사각형 226"/>
                <p:cNvSpPr/>
                <p:nvPr/>
              </p:nvSpPr>
              <p:spPr bwMode="auto">
                <a:xfrm>
                  <a:off x="8488052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 bwMode="auto">
                <a:xfrm>
                  <a:off x="8461319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29" name="직사각형 228"/>
                <p:cNvSpPr/>
                <p:nvPr/>
              </p:nvSpPr>
              <p:spPr bwMode="auto">
                <a:xfrm>
                  <a:off x="6839434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0" name="직사각형 229"/>
                <p:cNvSpPr/>
                <p:nvPr/>
              </p:nvSpPr>
              <p:spPr bwMode="auto">
                <a:xfrm>
                  <a:off x="6812701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1" name="직사각형 230"/>
                <p:cNvSpPr/>
                <p:nvPr/>
              </p:nvSpPr>
              <p:spPr bwMode="auto">
                <a:xfrm>
                  <a:off x="7115399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2" name="직사각형 231"/>
                <p:cNvSpPr/>
                <p:nvPr/>
              </p:nvSpPr>
              <p:spPr bwMode="auto">
                <a:xfrm>
                  <a:off x="7088665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3" name="직사각형 232"/>
                <p:cNvSpPr/>
                <p:nvPr/>
              </p:nvSpPr>
              <p:spPr bwMode="auto">
                <a:xfrm>
                  <a:off x="7393885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4" name="직사각형 233"/>
                <p:cNvSpPr/>
                <p:nvPr/>
              </p:nvSpPr>
              <p:spPr bwMode="auto">
                <a:xfrm>
                  <a:off x="7367151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5" name="직사각형 234"/>
                <p:cNvSpPr/>
                <p:nvPr/>
              </p:nvSpPr>
              <p:spPr bwMode="auto">
                <a:xfrm>
                  <a:off x="7658089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6" name="직사각형 235"/>
                <p:cNvSpPr/>
                <p:nvPr/>
              </p:nvSpPr>
              <p:spPr bwMode="auto">
                <a:xfrm>
                  <a:off x="7655568" y="4339997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7" name="직사각형 236"/>
                <p:cNvSpPr/>
                <p:nvPr/>
              </p:nvSpPr>
              <p:spPr bwMode="auto">
                <a:xfrm>
                  <a:off x="7934054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8" name="직사각형 237"/>
                <p:cNvSpPr/>
                <p:nvPr/>
              </p:nvSpPr>
              <p:spPr bwMode="auto">
                <a:xfrm>
                  <a:off x="7907320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39" name="직사각형 238"/>
                <p:cNvSpPr/>
                <p:nvPr/>
              </p:nvSpPr>
              <p:spPr bwMode="auto">
                <a:xfrm>
                  <a:off x="8205383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40" name="직사각형 239"/>
                <p:cNvSpPr/>
                <p:nvPr/>
              </p:nvSpPr>
              <p:spPr bwMode="auto">
                <a:xfrm>
                  <a:off x="8178649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41" name="직사각형 240"/>
                <p:cNvSpPr/>
                <p:nvPr/>
              </p:nvSpPr>
              <p:spPr bwMode="auto">
                <a:xfrm>
                  <a:off x="8488052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42" name="직사각형 241"/>
                <p:cNvSpPr/>
                <p:nvPr/>
              </p:nvSpPr>
              <p:spPr bwMode="auto">
                <a:xfrm>
                  <a:off x="8461319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sp>
          <p:nvSpPr>
            <p:cNvPr id="243" name="TextBox 242"/>
            <p:cNvSpPr txBox="1"/>
            <p:nvPr/>
          </p:nvSpPr>
          <p:spPr>
            <a:xfrm>
              <a:off x="5426747" y="2785461"/>
              <a:ext cx="8098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hot_21_9.jpeg</a:t>
              </a:r>
              <a:endParaRPr lang="ko-KR" altLang="en-US" sz="800" b="1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174981" y="3073028"/>
            <a:ext cx="809837" cy="752229"/>
            <a:chOff x="6336664" y="2785461"/>
            <a:chExt cx="809837" cy="752229"/>
          </a:xfrm>
        </p:grpSpPr>
        <p:grpSp>
          <p:nvGrpSpPr>
            <p:cNvPr id="244" name="그룹 243"/>
            <p:cNvGrpSpPr/>
            <p:nvPr/>
          </p:nvGrpSpPr>
          <p:grpSpPr>
            <a:xfrm>
              <a:off x="6341547" y="2976707"/>
              <a:ext cx="799436" cy="560983"/>
              <a:chOff x="5592447" y="924259"/>
              <a:chExt cx="1868496" cy="1207409"/>
            </a:xfrm>
          </p:grpSpPr>
          <p:sp>
            <p:nvSpPr>
              <p:cNvPr id="245" name="직사각형 244"/>
              <p:cNvSpPr/>
              <p:nvPr/>
            </p:nvSpPr>
            <p:spPr bwMode="auto">
              <a:xfrm>
                <a:off x="5592447" y="924259"/>
                <a:ext cx="1868496" cy="1207409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 algn="ctr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0" lang="ko-KR" altLang="en-US" sz="1200" dirty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endParaRPr>
              </a:p>
            </p:txBody>
          </p:sp>
          <p:grpSp>
            <p:nvGrpSpPr>
              <p:cNvPr id="246" name="그룹 245"/>
              <p:cNvGrpSpPr/>
              <p:nvPr/>
            </p:nvGrpSpPr>
            <p:grpSpPr>
              <a:xfrm>
                <a:off x="5592447" y="1057162"/>
                <a:ext cx="1868496" cy="915725"/>
                <a:chOff x="6812701" y="3475364"/>
                <a:chExt cx="1868496" cy="915725"/>
              </a:xfrm>
            </p:grpSpPr>
            <p:sp>
              <p:nvSpPr>
                <p:cNvPr id="247" name="직사각형 246"/>
                <p:cNvSpPr/>
                <p:nvPr/>
              </p:nvSpPr>
              <p:spPr bwMode="auto">
                <a:xfrm>
                  <a:off x="6839434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48" name="직사각형 247"/>
                <p:cNvSpPr/>
                <p:nvPr/>
              </p:nvSpPr>
              <p:spPr bwMode="auto">
                <a:xfrm>
                  <a:off x="6836913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49" name="직사각형 248"/>
                <p:cNvSpPr/>
                <p:nvPr/>
              </p:nvSpPr>
              <p:spPr bwMode="auto">
                <a:xfrm>
                  <a:off x="7115399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0" name="직사각형 249"/>
                <p:cNvSpPr/>
                <p:nvPr/>
              </p:nvSpPr>
              <p:spPr bwMode="auto">
                <a:xfrm>
                  <a:off x="7093457" y="3657823"/>
                  <a:ext cx="199052" cy="51603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1" name="직사각형 250"/>
                <p:cNvSpPr/>
                <p:nvPr/>
              </p:nvSpPr>
              <p:spPr bwMode="auto">
                <a:xfrm>
                  <a:off x="7393885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2" name="직사각형 251"/>
                <p:cNvSpPr/>
                <p:nvPr/>
              </p:nvSpPr>
              <p:spPr bwMode="auto">
                <a:xfrm>
                  <a:off x="7391364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3" name="직사각형 252"/>
                <p:cNvSpPr/>
                <p:nvPr/>
              </p:nvSpPr>
              <p:spPr bwMode="auto">
                <a:xfrm>
                  <a:off x="7658089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4" name="직사각형 253"/>
                <p:cNvSpPr/>
                <p:nvPr/>
              </p:nvSpPr>
              <p:spPr bwMode="auto">
                <a:xfrm>
                  <a:off x="7655568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5" name="직사각형 254"/>
                <p:cNvSpPr/>
                <p:nvPr/>
              </p:nvSpPr>
              <p:spPr bwMode="auto">
                <a:xfrm>
                  <a:off x="7934054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6" name="직사각형 255"/>
                <p:cNvSpPr/>
                <p:nvPr/>
              </p:nvSpPr>
              <p:spPr bwMode="auto">
                <a:xfrm>
                  <a:off x="7931533" y="3658079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7" name="직사각형 256"/>
                <p:cNvSpPr/>
                <p:nvPr/>
              </p:nvSpPr>
              <p:spPr bwMode="auto">
                <a:xfrm>
                  <a:off x="8205383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8" name="직사각형 257"/>
                <p:cNvSpPr/>
                <p:nvPr/>
              </p:nvSpPr>
              <p:spPr bwMode="auto">
                <a:xfrm>
                  <a:off x="8178649" y="365807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59" name="직사각형 258"/>
                <p:cNvSpPr/>
                <p:nvPr/>
              </p:nvSpPr>
              <p:spPr bwMode="auto">
                <a:xfrm>
                  <a:off x="8488052" y="347536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0" name="직사각형 259"/>
                <p:cNvSpPr/>
                <p:nvPr/>
              </p:nvSpPr>
              <p:spPr bwMode="auto">
                <a:xfrm>
                  <a:off x="8461319" y="365807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1" name="직사각형 260"/>
                <p:cNvSpPr/>
                <p:nvPr/>
              </p:nvSpPr>
              <p:spPr bwMode="auto">
                <a:xfrm>
                  <a:off x="6839434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2" name="직사각형 261"/>
                <p:cNvSpPr/>
                <p:nvPr/>
              </p:nvSpPr>
              <p:spPr bwMode="auto">
                <a:xfrm>
                  <a:off x="6812701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3" name="직사각형 262"/>
                <p:cNvSpPr/>
                <p:nvPr/>
              </p:nvSpPr>
              <p:spPr bwMode="auto">
                <a:xfrm>
                  <a:off x="7115399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4" name="직사각형 263"/>
                <p:cNvSpPr/>
                <p:nvPr/>
              </p:nvSpPr>
              <p:spPr bwMode="auto">
                <a:xfrm>
                  <a:off x="7088665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5" name="직사각형 264"/>
                <p:cNvSpPr/>
                <p:nvPr/>
              </p:nvSpPr>
              <p:spPr bwMode="auto">
                <a:xfrm>
                  <a:off x="7393885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6" name="직사각형 265"/>
                <p:cNvSpPr/>
                <p:nvPr/>
              </p:nvSpPr>
              <p:spPr bwMode="auto">
                <a:xfrm>
                  <a:off x="7367151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7" name="직사각형 266"/>
                <p:cNvSpPr/>
                <p:nvPr/>
              </p:nvSpPr>
              <p:spPr bwMode="auto">
                <a:xfrm>
                  <a:off x="7658089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8" name="직사각형 267"/>
                <p:cNvSpPr/>
                <p:nvPr/>
              </p:nvSpPr>
              <p:spPr bwMode="auto">
                <a:xfrm>
                  <a:off x="7631356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69" name="직사각형 268"/>
                <p:cNvSpPr/>
                <p:nvPr/>
              </p:nvSpPr>
              <p:spPr bwMode="auto">
                <a:xfrm>
                  <a:off x="7934054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0" name="직사각형 269"/>
                <p:cNvSpPr/>
                <p:nvPr/>
              </p:nvSpPr>
              <p:spPr bwMode="auto">
                <a:xfrm>
                  <a:off x="7907320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1" name="직사각형 270"/>
                <p:cNvSpPr/>
                <p:nvPr/>
              </p:nvSpPr>
              <p:spPr bwMode="auto">
                <a:xfrm>
                  <a:off x="8205383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2" name="직사각형 271"/>
                <p:cNvSpPr/>
                <p:nvPr/>
              </p:nvSpPr>
              <p:spPr bwMode="auto">
                <a:xfrm>
                  <a:off x="8178649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3" name="직사각형 272"/>
                <p:cNvSpPr/>
                <p:nvPr/>
              </p:nvSpPr>
              <p:spPr bwMode="auto">
                <a:xfrm>
                  <a:off x="8488052" y="3820924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4" name="직사각형 273"/>
                <p:cNvSpPr/>
                <p:nvPr/>
              </p:nvSpPr>
              <p:spPr bwMode="auto">
                <a:xfrm>
                  <a:off x="8461319" y="4003639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5" name="직사각형 274"/>
                <p:cNvSpPr/>
                <p:nvPr/>
              </p:nvSpPr>
              <p:spPr bwMode="auto">
                <a:xfrm>
                  <a:off x="6839434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6" name="직사각형 275"/>
                <p:cNvSpPr/>
                <p:nvPr/>
              </p:nvSpPr>
              <p:spPr bwMode="auto">
                <a:xfrm>
                  <a:off x="6812701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7" name="직사각형 276"/>
                <p:cNvSpPr/>
                <p:nvPr/>
              </p:nvSpPr>
              <p:spPr bwMode="auto">
                <a:xfrm>
                  <a:off x="7115399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8" name="직사각형 277"/>
                <p:cNvSpPr/>
                <p:nvPr/>
              </p:nvSpPr>
              <p:spPr bwMode="auto">
                <a:xfrm>
                  <a:off x="7088665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79" name="직사각형 278"/>
                <p:cNvSpPr/>
                <p:nvPr/>
              </p:nvSpPr>
              <p:spPr bwMode="auto">
                <a:xfrm>
                  <a:off x="7393885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80" name="직사각형 279"/>
                <p:cNvSpPr/>
                <p:nvPr/>
              </p:nvSpPr>
              <p:spPr bwMode="auto">
                <a:xfrm>
                  <a:off x="7367151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81" name="직사각형 280"/>
                <p:cNvSpPr/>
                <p:nvPr/>
              </p:nvSpPr>
              <p:spPr bwMode="auto">
                <a:xfrm>
                  <a:off x="7658089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82" name="직사각형 281"/>
                <p:cNvSpPr/>
                <p:nvPr/>
              </p:nvSpPr>
              <p:spPr bwMode="auto">
                <a:xfrm>
                  <a:off x="7655568" y="4339997"/>
                  <a:ext cx="171453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83" name="직사각형 282"/>
                <p:cNvSpPr/>
                <p:nvPr/>
              </p:nvSpPr>
              <p:spPr bwMode="auto">
                <a:xfrm>
                  <a:off x="7934054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84" name="직사각형 283"/>
                <p:cNvSpPr/>
                <p:nvPr/>
              </p:nvSpPr>
              <p:spPr bwMode="auto">
                <a:xfrm>
                  <a:off x="7907320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85" name="직사각형 284"/>
                <p:cNvSpPr/>
                <p:nvPr/>
              </p:nvSpPr>
              <p:spPr bwMode="auto">
                <a:xfrm>
                  <a:off x="8205383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86" name="직사각형 285"/>
                <p:cNvSpPr/>
                <p:nvPr/>
              </p:nvSpPr>
              <p:spPr bwMode="auto">
                <a:xfrm>
                  <a:off x="8178649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87" name="직사각형 286"/>
                <p:cNvSpPr/>
                <p:nvPr/>
              </p:nvSpPr>
              <p:spPr bwMode="auto">
                <a:xfrm>
                  <a:off x="8488052" y="4157282"/>
                  <a:ext cx="166410" cy="167244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  <p:sp>
              <p:nvSpPr>
                <p:cNvPr id="288" name="직사각형 287"/>
                <p:cNvSpPr/>
                <p:nvPr/>
              </p:nvSpPr>
              <p:spPr bwMode="auto">
                <a:xfrm>
                  <a:off x="8461319" y="4339997"/>
                  <a:ext cx="219878" cy="51092"/>
                </a:xfrm>
                <a:prstGeom prst="rect">
                  <a:avLst/>
                </a:prstGeom>
                <a:solidFill>
                  <a:schemeClr val="bg1"/>
                </a:solidFill>
                <a:ln w="15875" algn="ctr">
                  <a:solidFill>
                    <a:schemeClr val="bg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0" lang="ko-KR" altLang="en-US" sz="1200" dirty="0">
                    <a:solidFill>
                      <a:schemeClr val="bg1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  <a:cs typeface="Arial" charset="0"/>
                  </a:endParaRPr>
                </a:p>
              </p:txBody>
            </p:sp>
          </p:grpSp>
        </p:grpSp>
        <p:sp>
          <p:nvSpPr>
            <p:cNvPr id="289" name="TextBox 288"/>
            <p:cNvSpPr txBox="1"/>
            <p:nvPr/>
          </p:nvSpPr>
          <p:spPr>
            <a:xfrm>
              <a:off x="6336664" y="2785461"/>
              <a:ext cx="8098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hot_16_9.jpeg</a:t>
              </a:r>
              <a:endParaRPr lang="ko-KR" altLang="en-US" sz="800" b="1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290" name="TextBox 289"/>
          <p:cNvSpPr txBox="1"/>
          <p:nvPr/>
        </p:nvSpPr>
        <p:spPr>
          <a:xfrm>
            <a:off x="2293767" y="3141143"/>
            <a:ext cx="1825005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Mata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속성 </a:t>
            </a:r>
            <a:r>
              <a:rPr lang="ko-KR" altLang="en-US" sz="10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295809" y="3407453"/>
            <a:ext cx="1223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Mata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속성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사각형 설명선 6"/>
          <p:cNvSpPr/>
          <p:nvPr/>
        </p:nvSpPr>
        <p:spPr bwMode="auto">
          <a:xfrm>
            <a:off x="6153363" y="1758760"/>
            <a:ext cx="742952" cy="1032847"/>
          </a:xfrm>
          <a:prstGeom prst="wedgeRectCallout">
            <a:avLst>
              <a:gd name="adj1" fmla="val -79322"/>
              <a:gd name="adj2" fmla="val -34723"/>
            </a:avLst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r>
              <a:rPr lang="en-US" altLang="ko-KR" sz="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APP_ID</a:t>
            </a:r>
          </a:p>
          <a:p>
            <a:r>
              <a:rPr lang="en-US" altLang="ko-KR" sz="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APP_TITL</a:t>
            </a:r>
          </a:p>
          <a:p>
            <a:r>
              <a:rPr lang="en-US" altLang="ko-KR" sz="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IMG_NM</a:t>
            </a:r>
          </a:p>
          <a:p>
            <a:r>
              <a:rPr lang="en-US" altLang="ko-KR" sz="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IMG_PATH</a:t>
            </a:r>
          </a:p>
          <a:p>
            <a:r>
              <a:rPr lang="en-US" altLang="ko-KR" sz="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LANG_CD</a:t>
            </a:r>
          </a:p>
          <a:p>
            <a:r>
              <a:rPr lang="en-US" altLang="ko-KR" sz="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IMG_POS_X</a:t>
            </a:r>
          </a:p>
          <a:p>
            <a:r>
              <a:rPr lang="en-US" altLang="ko-KR" sz="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IMG_POS_Y</a:t>
            </a:r>
          </a:p>
          <a:p>
            <a:r>
              <a:rPr lang="en-US" altLang="ko-KR" sz="7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CNTRY_CD</a:t>
            </a:r>
          </a:p>
          <a:p>
            <a:r>
              <a:rPr lang="en-US" altLang="ko-KR" sz="7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…. </a:t>
            </a:r>
            <a:endParaRPr lang="ko-KR" altLang="en-US" sz="70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95" name="사각형 설명선 294"/>
          <p:cNvSpPr/>
          <p:nvPr/>
        </p:nvSpPr>
        <p:spPr bwMode="auto">
          <a:xfrm>
            <a:off x="8204772" y="1798659"/>
            <a:ext cx="742952" cy="1032847"/>
          </a:xfrm>
          <a:prstGeom prst="wedgeRectCallout">
            <a:avLst>
              <a:gd name="adj1" fmla="val -79322"/>
              <a:gd name="adj2" fmla="val -34723"/>
            </a:avLst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APP_ID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APP_TITL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IMG_NM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IMG_PATH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LANG_CD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IMG_POS_X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IMG_POS_Y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CNTRY_CD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…. </a:t>
            </a:r>
            <a:endParaRPr lang="ko-KR" altLang="en-US" sz="70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96" name="Object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8775" y="2397549"/>
            <a:ext cx="6969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" name="TextBox 296"/>
          <p:cNvSpPr txBox="1"/>
          <p:nvPr/>
        </p:nvSpPr>
        <p:spPr>
          <a:xfrm>
            <a:off x="1106904" y="299384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98" name="사각형 설명선 297"/>
          <p:cNvSpPr/>
          <p:nvPr/>
        </p:nvSpPr>
        <p:spPr bwMode="auto">
          <a:xfrm>
            <a:off x="6173797" y="3092315"/>
            <a:ext cx="742952" cy="1032847"/>
          </a:xfrm>
          <a:prstGeom prst="wedgeRectCallout">
            <a:avLst>
              <a:gd name="adj1" fmla="val -79322"/>
              <a:gd name="adj2" fmla="val -34723"/>
            </a:avLst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APP_ID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APP_TITL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IMG_NM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IMG_PATH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LANG_CD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IMG_POS_X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IMG_POS_Y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CNTRY_CD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…. </a:t>
            </a:r>
            <a:endParaRPr lang="ko-KR" altLang="en-US" sz="70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99" name="사각형 설명선 298"/>
          <p:cNvSpPr/>
          <p:nvPr/>
        </p:nvSpPr>
        <p:spPr bwMode="auto">
          <a:xfrm>
            <a:off x="8208594" y="3111220"/>
            <a:ext cx="742952" cy="1032847"/>
          </a:xfrm>
          <a:prstGeom prst="wedgeRectCallout">
            <a:avLst>
              <a:gd name="adj1" fmla="val -79322"/>
              <a:gd name="adj2" fmla="val -34723"/>
            </a:avLst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APP_ID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APP_TITL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IMG_NM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IMG_PATH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LANG_CD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IMG_POS_X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IMG_POS_Y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CNTRY_CD</a:t>
            </a:r>
          </a:p>
          <a:p>
            <a:pPr lvl="0"/>
            <a:r>
              <a:rPr lang="en-US" altLang="ko-KR" sz="700" dirty="0">
                <a:solidFill>
                  <a:prstClr val="black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…. </a:t>
            </a:r>
            <a:endParaRPr lang="ko-KR" altLang="en-US" sz="700">
              <a:solidFill>
                <a:prstClr val="black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0" name="모서리가 둥근 직사각형 299"/>
          <p:cNvSpPr/>
          <p:nvPr/>
        </p:nvSpPr>
        <p:spPr bwMode="auto">
          <a:xfrm>
            <a:off x="2044784" y="1803200"/>
            <a:ext cx="2782377" cy="2014288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b="1" kern="0" dirty="0">
              <a:solidFill>
                <a:srgbClr val="080808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9" name="직선 화살표 연결선 8"/>
          <p:cNvCxnSpPr>
            <a:stCxn id="296" idx="3"/>
            <a:endCxn id="63" idx="1"/>
          </p:cNvCxnSpPr>
          <p:nvPr/>
        </p:nvCxnSpPr>
        <p:spPr bwMode="auto">
          <a:xfrm flipV="1">
            <a:off x="1735687" y="2349554"/>
            <a:ext cx="559995" cy="35438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직선 화살표 연결선 10"/>
          <p:cNvCxnSpPr>
            <a:stCxn id="296" idx="3"/>
            <a:endCxn id="290" idx="1"/>
          </p:cNvCxnSpPr>
          <p:nvPr/>
        </p:nvCxnSpPr>
        <p:spPr bwMode="auto">
          <a:xfrm>
            <a:off x="1735687" y="2703937"/>
            <a:ext cx="558080" cy="56031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301" name="표 3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441280"/>
              </p:ext>
            </p:extLst>
          </p:nvPr>
        </p:nvGraphicFramePr>
        <p:xfrm>
          <a:off x="897354" y="4367631"/>
          <a:ext cx="8189496" cy="1828800"/>
        </p:xfrm>
        <a:graphic>
          <a:graphicData uri="http://schemas.openxmlformats.org/drawingml/2006/table">
            <a:tbl>
              <a:tblPr firstRow="1" bandRow="1"/>
              <a:tblGrid>
                <a:gridCol w="1960146"/>
                <a:gridCol w="6229350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기능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1924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Template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Image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관리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서비스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GUI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에 맞는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Background Image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를 관리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Image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는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Category (total, hot, new, top paid, top free) 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와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TV</a:t>
                      </a:r>
                      <a:r>
                        <a:rPr kumimoji="0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플랫폼의 해상도 </a:t>
                      </a: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(21:9, 16:9, 4:3) </a:t>
                      </a:r>
                      <a:r>
                        <a:rPr kumimoji="0" lang="ko-KR" altLang="en-US" sz="1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별로 관리</a:t>
                      </a: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2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Template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Mata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속성 관리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Mata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속성 정보는 다음과 같은 내용으로 관리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 SDP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에세 제공되는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Content Mata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정보 중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Store Front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에게 제공되어야 하는 정보 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    (ID, Title, </a:t>
                      </a:r>
                      <a:r>
                        <a:rPr lang="en-US" altLang="ko-KR" sz="1000" dirty="0" err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Desc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Lang cd, Country cd)</a:t>
                      </a:r>
                      <a:b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</a:b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  - 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처리시 필요한 정보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(Map position,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선택 시 제공될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Image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Thumbnail)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1" name="Text Box 2"/>
          <p:cNvSpPr txBox="1">
            <a:spLocks noChangeArrowheads="1"/>
          </p:cNvSpPr>
          <p:nvPr/>
        </p:nvSpPr>
        <p:spPr bwMode="auto">
          <a:xfrm>
            <a:off x="2498989" y="1709438"/>
            <a:ext cx="1867273" cy="23495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en-US" altLang="ko-KR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Manager</a:t>
            </a:r>
            <a:endParaRPr lang="ko-KR" altLang="en-US" sz="10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92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6) Admin :: Template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2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3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4" name="AutoShape 11"/>
          <p:cNvSpPr>
            <a:spLocks noChangeArrowheads="1"/>
          </p:cNvSpPr>
          <p:nvPr/>
        </p:nvSpPr>
        <p:spPr bwMode="auto">
          <a:xfrm>
            <a:off x="904874" y="1529160"/>
            <a:ext cx="8181975" cy="2690415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14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자동 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생성을 위한 </a:t>
            </a:r>
            <a:r>
              <a:rPr lang="en-US" altLang="ko-KR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Schedule </a:t>
            </a:r>
            <a:r>
              <a:rPr lang="ko-KR" altLang="en-US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정보를 서비스 국가별로 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설정 </a:t>
            </a:r>
            <a:r>
              <a:rPr lang="ko-KR" altLang="en-US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및 관리하는 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기능을 제공합니다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301" name="표 3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435840"/>
              </p:ext>
            </p:extLst>
          </p:nvPr>
        </p:nvGraphicFramePr>
        <p:xfrm>
          <a:off x="904874" y="3876564"/>
          <a:ext cx="8191501" cy="2468880"/>
        </p:xfrm>
        <a:graphic>
          <a:graphicData uri="http://schemas.openxmlformats.org/drawingml/2006/table">
            <a:tbl>
              <a:tblPr firstRow="1" bandRow="1"/>
              <a:tblGrid>
                <a:gridCol w="1674035"/>
                <a:gridCol w="6517466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기능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1924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 </a:t>
                      </a: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등록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서비스 국가별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Category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별로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정보 등록 기능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Admin Site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에서는 직관적인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UI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를 제공하여 실행 시간을 설정하고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저장시에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000" baseline="0" dirty="0" err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Cron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000" baseline="0" dirty="0" err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표현식으로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저장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실행시간은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GMT-0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기준으로 설정이 되고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Admin Site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에서 국가별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Local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시간 변환 기능을 제공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 </a:t>
                      </a: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조회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등록된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정보를 조회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해당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별 과거 실행 이력 조회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2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 </a:t>
                      </a: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수정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/ </a:t>
                      </a:r>
                      <a:r>
                        <a:rPr lang="ko-KR" altLang="en-US" sz="1200" b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삭제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선택된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정보 수정</a:t>
                      </a:r>
                      <a:endParaRPr lang="en-US" altLang="ko-KR" sz="1000" baseline="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선택된 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 </a:t>
                      </a:r>
                      <a:r>
                        <a:rPr lang="ko-KR" altLang="en-US" sz="1000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정보 삭제</a:t>
                      </a:r>
                      <a:endParaRPr lang="ko-KR" altLang="en-US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200" b="1" baseline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즉시 실행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선택된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작업을 즉시 실행 기능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91" name="모서리가 둥근 직사각형 290"/>
          <p:cNvSpPr/>
          <p:nvPr/>
        </p:nvSpPr>
        <p:spPr bwMode="auto">
          <a:xfrm>
            <a:off x="3588777" y="1906438"/>
            <a:ext cx="2135748" cy="1793592"/>
          </a:xfrm>
          <a:prstGeom prst="roundRect">
            <a:avLst>
              <a:gd name="adj" fmla="val 5515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b="1" kern="0" dirty="0">
              <a:solidFill>
                <a:srgbClr val="080808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3755439" y="2198779"/>
            <a:ext cx="1825005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Schedule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등록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3755441" y="2951518"/>
            <a:ext cx="1825005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Schedule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수정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삭제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3755441" y="3326293"/>
            <a:ext cx="1825005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Schedule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즉시 실행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3755441" y="2571829"/>
            <a:ext cx="1825005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Schedule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조회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6" name="모서리가 둥근 직사각형 305"/>
          <p:cNvSpPr/>
          <p:nvPr/>
        </p:nvSpPr>
        <p:spPr bwMode="auto">
          <a:xfrm>
            <a:off x="958485" y="1618891"/>
            <a:ext cx="2491882" cy="109213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958485" y="1651253"/>
            <a:ext cx="2491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Schedule </a:t>
            </a:r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등록 정책</a:t>
            </a:r>
            <a:endParaRPr lang="en-US" altLang="ko-KR" sz="1000" b="1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- </a:t>
            </a:r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국가별 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Category </a:t>
            </a:r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별로 설정</a:t>
            </a:r>
            <a:endParaRPr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- Content </a:t>
            </a:r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 갱신 비율에 따른 </a:t>
            </a:r>
            <a:endParaRPr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</a:t>
            </a:r>
            <a:r>
              <a:rPr lang="ko-KR" altLang="en-US" sz="1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유동적인 주기 설정</a:t>
            </a:r>
            <a:endParaRPr lang="en-US" altLang="ko-KR" sz="1000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endParaRPr lang="en-US" altLang="ko-KR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☞ </a:t>
            </a:r>
            <a:r>
              <a:rPr lang="en-US" altLang="ko-KR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sz="1000" b="1" dirty="0" smtClean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작업 분산으로 부하 방지</a:t>
            </a:r>
            <a:endParaRPr lang="ko-KR" altLang="en-US" sz="1000" b="1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5968259" y="2044498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Schedule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 예시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000" b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14" name="Object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5440" y="2907214"/>
            <a:ext cx="6969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" name="TextBox 314"/>
          <p:cNvSpPr txBox="1"/>
          <p:nvPr/>
        </p:nvSpPr>
        <p:spPr>
          <a:xfrm>
            <a:off x="1213569" y="350351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316" name="꺾인 연결선 315"/>
          <p:cNvCxnSpPr>
            <a:stCxn id="314" idx="3"/>
            <a:endCxn id="291" idx="1"/>
          </p:cNvCxnSpPr>
          <p:nvPr/>
        </p:nvCxnSpPr>
        <p:spPr bwMode="auto">
          <a:xfrm flipV="1">
            <a:off x="1842352" y="2803234"/>
            <a:ext cx="1746425" cy="410368"/>
          </a:xfrm>
          <a:prstGeom prst="bentConnector3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808329"/>
              </p:ext>
            </p:extLst>
          </p:nvPr>
        </p:nvGraphicFramePr>
        <p:xfrm>
          <a:off x="5945433" y="2322427"/>
          <a:ext cx="3013203" cy="11184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3126"/>
                <a:gridCol w="832022"/>
                <a:gridCol w="1678055"/>
              </a:tblGrid>
              <a:tr h="1864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서비스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국가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Schedule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641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Category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실행시간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(GMT)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86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한국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Entertainment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3o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분 간격 실행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6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한국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Game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매일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GMT 9, 18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에 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실행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641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베트남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전체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매주 일요일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GMT 11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8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시에 실행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641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72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4" name="그룹 1"/>
          <p:cNvGrpSpPr>
            <a:grpSpLocks/>
          </p:cNvGrpSpPr>
          <p:nvPr/>
        </p:nvGrpSpPr>
        <p:grpSpPr bwMode="auto">
          <a:xfrm>
            <a:off x="5862935" y="3272204"/>
            <a:ext cx="3147102" cy="216073"/>
            <a:chOff x="776536" y="4005064"/>
            <a:chExt cx="5004000" cy="130176"/>
          </a:xfrm>
        </p:grpSpPr>
        <p:sp>
          <p:nvSpPr>
            <p:cNvPr id="25" name="Freeform 91"/>
            <p:cNvSpPr>
              <a:spLocks/>
            </p:cNvSpPr>
            <p:nvPr/>
          </p:nvSpPr>
          <p:spPr bwMode="auto">
            <a:xfrm>
              <a:off x="776536" y="4060627"/>
              <a:ext cx="5004000" cy="74613"/>
            </a:xfrm>
            <a:custGeom>
              <a:avLst/>
              <a:gdLst>
                <a:gd name="T0" fmla="*/ 0 w 588"/>
                <a:gd name="T1" fmla="*/ 2147483647 h 37"/>
                <a:gd name="T2" fmla="*/ 2147483647 w 588"/>
                <a:gd name="T3" fmla="*/ 0 h 37"/>
                <a:gd name="T4" fmla="*/ 2147483647 w 588"/>
                <a:gd name="T5" fmla="*/ 2147483647 h 37"/>
                <a:gd name="T6" fmla="*/ 2147483647 w 588"/>
                <a:gd name="T7" fmla="*/ 2147483647 h 37"/>
                <a:gd name="T8" fmla="*/ 2147483647 w 588"/>
                <a:gd name="T9" fmla="*/ 2147483647 h 37"/>
                <a:gd name="T10" fmla="*/ 2147483647 w 588"/>
                <a:gd name="T11" fmla="*/ 2147483647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88"/>
                <a:gd name="T19" fmla="*/ 0 h 37"/>
                <a:gd name="T20" fmla="*/ 588 w 588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88" h="37">
                  <a:moveTo>
                    <a:pt x="0" y="36"/>
                  </a:moveTo>
                  <a:cubicBezTo>
                    <a:pt x="18" y="31"/>
                    <a:pt x="66" y="0"/>
                    <a:pt x="108" y="0"/>
                  </a:cubicBezTo>
                  <a:cubicBezTo>
                    <a:pt x="150" y="0"/>
                    <a:pt x="211" y="35"/>
                    <a:pt x="254" y="36"/>
                  </a:cubicBezTo>
                  <a:cubicBezTo>
                    <a:pt x="297" y="37"/>
                    <a:pt x="330" y="5"/>
                    <a:pt x="368" y="4"/>
                  </a:cubicBezTo>
                  <a:cubicBezTo>
                    <a:pt x="406" y="3"/>
                    <a:pt x="447" y="32"/>
                    <a:pt x="484" y="32"/>
                  </a:cubicBezTo>
                  <a:cubicBezTo>
                    <a:pt x="521" y="32"/>
                    <a:pt x="566" y="10"/>
                    <a:pt x="588" y="4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6" name="Freeform 92"/>
            <p:cNvSpPr>
              <a:spLocks/>
            </p:cNvSpPr>
            <p:nvPr/>
          </p:nvSpPr>
          <p:spPr bwMode="auto">
            <a:xfrm>
              <a:off x="776536" y="4005064"/>
              <a:ext cx="5004000" cy="74613"/>
            </a:xfrm>
            <a:custGeom>
              <a:avLst/>
              <a:gdLst>
                <a:gd name="T0" fmla="*/ 0 w 588"/>
                <a:gd name="T1" fmla="*/ 2147483647 h 37"/>
                <a:gd name="T2" fmla="*/ 2147483647 w 588"/>
                <a:gd name="T3" fmla="*/ 0 h 37"/>
                <a:gd name="T4" fmla="*/ 2147483647 w 588"/>
                <a:gd name="T5" fmla="*/ 2147483647 h 37"/>
                <a:gd name="T6" fmla="*/ 2147483647 w 588"/>
                <a:gd name="T7" fmla="*/ 2147483647 h 37"/>
                <a:gd name="T8" fmla="*/ 2147483647 w 588"/>
                <a:gd name="T9" fmla="*/ 2147483647 h 37"/>
                <a:gd name="T10" fmla="*/ 2147483647 w 588"/>
                <a:gd name="T11" fmla="*/ 2147483647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88"/>
                <a:gd name="T19" fmla="*/ 0 h 37"/>
                <a:gd name="T20" fmla="*/ 588 w 588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88" h="37">
                  <a:moveTo>
                    <a:pt x="0" y="36"/>
                  </a:moveTo>
                  <a:cubicBezTo>
                    <a:pt x="18" y="31"/>
                    <a:pt x="66" y="0"/>
                    <a:pt x="108" y="0"/>
                  </a:cubicBezTo>
                  <a:cubicBezTo>
                    <a:pt x="150" y="0"/>
                    <a:pt x="211" y="35"/>
                    <a:pt x="254" y="36"/>
                  </a:cubicBezTo>
                  <a:cubicBezTo>
                    <a:pt x="297" y="37"/>
                    <a:pt x="330" y="5"/>
                    <a:pt x="368" y="4"/>
                  </a:cubicBezTo>
                  <a:cubicBezTo>
                    <a:pt x="406" y="3"/>
                    <a:pt x="447" y="32"/>
                    <a:pt x="484" y="32"/>
                  </a:cubicBezTo>
                  <a:cubicBezTo>
                    <a:pt x="521" y="32"/>
                    <a:pt x="566" y="10"/>
                    <a:pt x="588" y="4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7" name="Freeform 93"/>
            <p:cNvSpPr>
              <a:spLocks/>
            </p:cNvSpPr>
            <p:nvPr/>
          </p:nvSpPr>
          <p:spPr bwMode="auto">
            <a:xfrm>
              <a:off x="776536" y="4033639"/>
              <a:ext cx="5004000" cy="74613"/>
            </a:xfrm>
            <a:custGeom>
              <a:avLst/>
              <a:gdLst>
                <a:gd name="T0" fmla="*/ 0 w 588"/>
                <a:gd name="T1" fmla="*/ 2147483647 h 37"/>
                <a:gd name="T2" fmla="*/ 2147483647 w 588"/>
                <a:gd name="T3" fmla="*/ 0 h 37"/>
                <a:gd name="T4" fmla="*/ 2147483647 w 588"/>
                <a:gd name="T5" fmla="*/ 2147483647 h 37"/>
                <a:gd name="T6" fmla="*/ 2147483647 w 588"/>
                <a:gd name="T7" fmla="*/ 2147483647 h 37"/>
                <a:gd name="T8" fmla="*/ 2147483647 w 588"/>
                <a:gd name="T9" fmla="*/ 2147483647 h 37"/>
                <a:gd name="T10" fmla="*/ 2147483647 w 588"/>
                <a:gd name="T11" fmla="*/ 2147483647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88"/>
                <a:gd name="T19" fmla="*/ 0 h 37"/>
                <a:gd name="T20" fmla="*/ 588 w 588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88" h="37">
                  <a:moveTo>
                    <a:pt x="0" y="36"/>
                  </a:moveTo>
                  <a:cubicBezTo>
                    <a:pt x="18" y="31"/>
                    <a:pt x="66" y="0"/>
                    <a:pt x="108" y="0"/>
                  </a:cubicBezTo>
                  <a:cubicBezTo>
                    <a:pt x="150" y="0"/>
                    <a:pt x="211" y="35"/>
                    <a:pt x="254" y="36"/>
                  </a:cubicBezTo>
                  <a:cubicBezTo>
                    <a:pt x="297" y="37"/>
                    <a:pt x="330" y="5"/>
                    <a:pt x="368" y="4"/>
                  </a:cubicBezTo>
                  <a:cubicBezTo>
                    <a:pt x="406" y="3"/>
                    <a:pt x="447" y="32"/>
                    <a:pt x="484" y="32"/>
                  </a:cubicBezTo>
                  <a:cubicBezTo>
                    <a:pt x="521" y="32"/>
                    <a:pt x="566" y="10"/>
                    <a:pt x="588" y="4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3893847" y="1769114"/>
            <a:ext cx="1548188" cy="23495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 Manager</a:t>
            </a:r>
            <a:endParaRPr lang="ko-KR" altLang="en-US" sz="10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6) Admin :: Schedule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AutoShape 11"/>
          <p:cNvSpPr>
            <a:spLocks noChangeArrowheads="1"/>
          </p:cNvSpPr>
          <p:nvPr/>
        </p:nvSpPr>
        <p:spPr bwMode="auto">
          <a:xfrm>
            <a:off x="904874" y="1529161"/>
            <a:ext cx="8181975" cy="2220574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76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ko-KR" altLang="en-US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국가별 </a:t>
            </a:r>
            <a:r>
              <a:rPr lang="en-US" altLang="ko-KR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플랫폼 별로 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</a:t>
            </a:r>
            <a:r>
              <a:rPr lang="ko-KR" altLang="en-US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관리할 수 있도록 국가정보와 </a:t>
            </a:r>
            <a:r>
              <a:rPr lang="en-US" altLang="ko-KR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</a:t>
            </a:r>
            <a:r>
              <a:rPr lang="ko-KR" altLang="en-US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단말 </a:t>
            </a:r>
            <a:r>
              <a:rPr lang="ko-KR" altLang="en-US" ker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정보를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관리하는 기능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en-US" altLang="ko-KR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ko-KR" altLang="en-US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해당 정보를 기초로 </a:t>
            </a:r>
            <a:r>
              <a:rPr lang="en-US" altLang="ko-KR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Template </a:t>
            </a:r>
            <a:r>
              <a:rPr lang="ko-KR" altLang="en-US" kern="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관리와 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Image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생성합니다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097602"/>
              </p:ext>
            </p:extLst>
          </p:nvPr>
        </p:nvGraphicFramePr>
        <p:xfrm>
          <a:off x="904874" y="3951767"/>
          <a:ext cx="8191501" cy="1051560"/>
        </p:xfrm>
        <a:graphic>
          <a:graphicData uri="http://schemas.openxmlformats.org/drawingml/2006/table">
            <a:tbl>
              <a:tblPr firstRow="1" bandRow="1"/>
              <a:tblGrid>
                <a:gridCol w="1674035"/>
                <a:gridCol w="6517466"/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기능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</a:tr>
              <a:tr h="19240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서비스 국가 관리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서비스 지원 대상 국가 정보 관리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2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지원 언어 관리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서비스 지원 대상 언어 정보 관리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서비스 </a:t>
                      </a:r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TV </a:t>
                      </a:r>
                      <a:r>
                        <a:rPr lang="ko-KR" altLang="en-US" sz="1100" b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플랫폼 관리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서비스 지원 대상인 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TV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의 해상도와 </a:t>
                      </a:r>
                      <a:r>
                        <a:rPr lang="ko-KR" altLang="en-US" sz="1000" dirty="0" err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화면비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정보를 관리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1" name="그룹 30"/>
          <p:cNvGrpSpPr/>
          <p:nvPr/>
        </p:nvGrpSpPr>
        <p:grpSpPr>
          <a:xfrm>
            <a:off x="904874" y="5375639"/>
            <a:ext cx="8181975" cy="648000"/>
            <a:chOff x="461246" y="5089889"/>
            <a:chExt cx="9055662" cy="648000"/>
          </a:xfrm>
        </p:grpSpPr>
        <p:sp>
          <p:nvSpPr>
            <p:cNvPr id="32" name="직사각형 31"/>
            <p:cNvSpPr/>
            <p:nvPr/>
          </p:nvSpPr>
          <p:spPr bwMode="auto">
            <a:xfrm>
              <a:off x="461246" y="5089889"/>
              <a:ext cx="938676" cy="64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6350" algn="ctr">
              <a:solidFill>
                <a:schemeClr val="bg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r>
                <a:rPr lang="ko-KR" altLang="en-US" sz="1200" b="1" dirty="0" smtClean="0">
                  <a:solidFill>
                    <a:schemeClr val="bg1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charset="0"/>
                </a:rPr>
                <a:t>가정사항</a:t>
              </a:r>
              <a:endParaRPr kumimoji="0" lang="ko-KR" altLang="en-US" sz="12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1391830" y="5102744"/>
              <a:ext cx="8125078" cy="633600"/>
            </a:xfrm>
            <a:prstGeom prst="rect">
              <a:avLst/>
            </a:prstGeom>
            <a:noFill/>
            <a:ln w="12700" algn="ctr">
              <a:solidFill>
                <a:schemeClr val="tx2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kumimoji="0"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391830" y="5275389"/>
              <a:ext cx="795791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서비스 국가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</a:t>
              </a:r>
              <a:r>
                <a:rPr lang="ko-KR" altLang="en-US" sz="1200" b="1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언어와 </a:t>
              </a:r>
              <a:r>
                <a:rPr lang="en-US" altLang="ko-KR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TV </a:t>
              </a:r>
              <a:r>
                <a:rPr lang="ko-KR" altLang="en-US" sz="1200" b="1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플랫폼 정보를 관리하는 시스템과 연동하여 정보 관리</a:t>
              </a:r>
              <a:endParaRPr lang="en-US" altLang="ko-KR" sz="12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sp>
        <p:nvSpPr>
          <p:cNvPr id="37" name="모서리가 둥근 직사각형 36"/>
          <p:cNvSpPr/>
          <p:nvPr/>
        </p:nvSpPr>
        <p:spPr bwMode="auto">
          <a:xfrm>
            <a:off x="3271939" y="1894808"/>
            <a:ext cx="2520280" cy="1624821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b="1" kern="0" dirty="0">
              <a:solidFill>
                <a:srgbClr val="080808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19576" y="2158425"/>
            <a:ext cx="1825005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국가 관리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19575" y="3082783"/>
            <a:ext cx="1825005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TV </a:t>
            </a:r>
            <a:r>
              <a:rPr lang="ko-KR" altLang="en-US" sz="1000" b="1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단말 관리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19574" y="2628842"/>
            <a:ext cx="1825005" cy="246221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지원 언어 관리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4" name="Object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54099" y="2316446"/>
            <a:ext cx="6969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1422228" y="2917937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93604"/>
              </p:ext>
            </p:extLst>
          </p:nvPr>
        </p:nvGraphicFramePr>
        <p:xfrm>
          <a:off x="6957709" y="2932274"/>
          <a:ext cx="1789972" cy="795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2750"/>
                <a:gridCol w="527222"/>
              </a:tblGrid>
              <a:tr h="789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해상도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5542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화면비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5542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울트라</a:t>
                      </a:r>
                      <a:r>
                        <a:rPr lang="ko-KR" alt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HD+ (5120X2160)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21:9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5542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 err="1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울트라</a:t>
                      </a:r>
                      <a:r>
                        <a:rPr lang="ko-KR" alt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HD (3840x2160)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16:9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5542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Full HD (1920x1080)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16:9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5542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HD (1366 X 768)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16:9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5542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9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HD (1024 x 768)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4:3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5542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30620"/>
              </p:ext>
            </p:extLst>
          </p:nvPr>
        </p:nvGraphicFramePr>
        <p:xfrm>
          <a:off x="6956433" y="1685507"/>
          <a:ext cx="1449630" cy="5403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815"/>
                <a:gridCol w="724815"/>
              </a:tblGrid>
              <a:tr h="7897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서비스 국가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5542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한국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KR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일본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JP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….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….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957133"/>
              </p:ext>
            </p:extLst>
          </p:nvPr>
        </p:nvGraphicFramePr>
        <p:xfrm>
          <a:off x="6961957" y="2313233"/>
          <a:ext cx="1448530" cy="5403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265"/>
                <a:gridCol w="724265"/>
              </a:tblGrid>
              <a:tr h="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지원 언어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5542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한국어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KOR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일본어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JPN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….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….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5542" marT="5542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1" name="직선 화살표 연결선 50"/>
          <p:cNvCxnSpPr>
            <a:stCxn id="44" idx="3"/>
            <a:endCxn id="37" idx="1"/>
          </p:cNvCxnSpPr>
          <p:nvPr/>
        </p:nvCxnSpPr>
        <p:spPr bwMode="auto">
          <a:xfrm>
            <a:off x="2051011" y="2622834"/>
            <a:ext cx="1220928" cy="8438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6214309" y="1648588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 예시</a:t>
            </a:r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000" b="1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3520718" y="1775788"/>
            <a:ext cx="2058806" cy="234950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Business Support Manager</a:t>
            </a:r>
            <a:endParaRPr lang="ko-KR" altLang="en-US" sz="10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6) Admin ::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정보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8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0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5" name="AutoShape 11"/>
          <p:cNvSpPr>
            <a:spLocks noChangeArrowheads="1"/>
          </p:cNvSpPr>
          <p:nvPr/>
        </p:nvSpPr>
        <p:spPr bwMode="auto">
          <a:xfrm>
            <a:off x="904874" y="1529161"/>
            <a:ext cx="8181975" cy="2290364"/>
          </a:xfrm>
          <a:prstGeom prst="roundRect">
            <a:avLst>
              <a:gd name="adj" fmla="val 1185"/>
            </a:avLst>
          </a:prstGeom>
          <a:noFill/>
          <a:ln w="9525">
            <a:solidFill>
              <a:srgbClr val="8EA9C4"/>
            </a:solidFill>
            <a:round/>
            <a:headEnd/>
            <a:tailEnd/>
          </a:ln>
        </p:spPr>
        <p:txBody>
          <a:bodyPr wrap="none" tIns="108000" anchor="t" anchorCtr="0"/>
          <a:lstStyle>
            <a:lvl1pPr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Futura Md" panose="020B0602020204020303" pitchFamily="34" charset="0"/>
                <a:ea typeface="가는각진제목체" panose="02030600000101010101" pitchFamily="18" charset="-127"/>
              </a:defRPr>
            </a:lvl9pPr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14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1" y="716269"/>
            <a:ext cx="9144000" cy="609398"/>
          </a:xfrm>
        </p:spPr>
        <p:txBody>
          <a:bodyPr/>
          <a:lstStyle/>
          <a:p>
            <a:pPr marL="0" indent="0"/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품질 시험에 대응하는 결함 관리 프로세스는 </a:t>
            </a:r>
            <a:endParaRPr lang="en-US" altLang="ko-KR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결함 등록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결함착수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결함해결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검증완료의 절차와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같이 대응하도록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하겠습니다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</p:txBody>
      </p:sp>
      <p:sp>
        <p:nvSpPr>
          <p:cNvPr id="5" name="Oval 115"/>
          <p:cNvSpPr>
            <a:spLocks noChangeArrowheads="1"/>
          </p:cNvSpPr>
          <p:nvPr/>
        </p:nvSpPr>
        <p:spPr bwMode="auto">
          <a:xfrm>
            <a:off x="4655701" y="4095271"/>
            <a:ext cx="1079500" cy="10795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1" lang="en-US" altLang="ko-KR" sz="1600" b="1" dirty="0">
                <a:solidFill>
                  <a:srgbClr val="CCCC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Reopened</a:t>
            </a:r>
            <a:endParaRPr kumimoji="1" lang="ko-KR" altLang="en-US" sz="1600" b="1" dirty="0">
              <a:solidFill>
                <a:srgbClr val="CCCC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Oval 116"/>
          <p:cNvSpPr>
            <a:spLocks noChangeArrowheads="1"/>
          </p:cNvSpPr>
          <p:nvPr/>
        </p:nvSpPr>
        <p:spPr bwMode="auto">
          <a:xfrm>
            <a:off x="5854264" y="1933058"/>
            <a:ext cx="1079500" cy="10795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1">
              <a:defRPr/>
            </a:pPr>
            <a:r>
              <a:rPr kumimoji="1" lang="en-US" altLang="ko-KR" sz="1600" b="1" dirty="0">
                <a:solidFill>
                  <a:srgbClr val="CCCC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Resolved</a:t>
            </a:r>
            <a:endParaRPr lang="ko-KR" altLang="en-US" sz="1600">
              <a:solidFill>
                <a:srgbClr val="CCCC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Oval 117"/>
          <p:cNvSpPr>
            <a:spLocks noChangeArrowheads="1"/>
          </p:cNvSpPr>
          <p:nvPr/>
        </p:nvSpPr>
        <p:spPr bwMode="auto">
          <a:xfrm>
            <a:off x="8291076" y="1933058"/>
            <a:ext cx="1079500" cy="10795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1" lang="en-US" altLang="ko-KR" sz="1600" b="1" dirty="0">
                <a:solidFill>
                  <a:srgbClr val="CCCC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Verified</a:t>
            </a:r>
            <a:endParaRPr kumimoji="1" lang="ko-KR" altLang="en-US" sz="1600" b="1">
              <a:solidFill>
                <a:srgbClr val="CCCC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Oval 118"/>
          <p:cNvSpPr>
            <a:spLocks noChangeArrowheads="1"/>
          </p:cNvSpPr>
          <p:nvPr/>
        </p:nvSpPr>
        <p:spPr bwMode="auto">
          <a:xfrm>
            <a:off x="3417451" y="1933058"/>
            <a:ext cx="1079500" cy="10795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1" lang="en-US" altLang="ko-KR" sz="1600" b="1" dirty="0">
                <a:solidFill>
                  <a:srgbClr val="CCCC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Started</a:t>
            </a:r>
            <a:endParaRPr kumimoji="1" lang="ko-KR" altLang="en-US" sz="1600" b="1">
              <a:solidFill>
                <a:srgbClr val="CCCC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Oval 119"/>
          <p:cNvSpPr>
            <a:spLocks noChangeArrowheads="1"/>
          </p:cNvSpPr>
          <p:nvPr/>
        </p:nvSpPr>
        <p:spPr bwMode="auto">
          <a:xfrm>
            <a:off x="982226" y="1933058"/>
            <a:ext cx="1079500" cy="10795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kumimoji="1" lang="en-US" altLang="ko-KR" sz="1600" b="1" dirty="0">
                <a:solidFill>
                  <a:srgbClr val="CCCC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New</a:t>
            </a:r>
          </a:p>
        </p:txBody>
      </p:sp>
      <p:sp>
        <p:nvSpPr>
          <p:cNvPr id="10" name="Text Box 128"/>
          <p:cNvSpPr txBox="1">
            <a:spLocks noChangeArrowheads="1"/>
          </p:cNvSpPr>
          <p:nvPr/>
        </p:nvSpPr>
        <p:spPr bwMode="auto">
          <a:xfrm>
            <a:off x="2148070" y="2458760"/>
            <a:ext cx="9842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 smtClean="0">
                <a:solidFill>
                  <a:srgbClr val="FF33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결함 착수</a:t>
            </a:r>
            <a:endParaRPr kumimoji="1" lang="en-US" altLang="ko-KR" sz="1200" b="1" dirty="0">
              <a:solidFill>
                <a:srgbClr val="FF33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Text Box 129"/>
          <p:cNvSpPr txBox="1">
            <a:spLocks noChangeArrowheads="1"/>
          </p:cNvSpPr>
          <p:nvPr/>
        </p:nvSpPr>
        <p:spPr bwMode="auto">
          <a:xfrm>
            <a:off x="3861994" y="3550563"/>
            <a:ext cx="7681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l" eaLnBrk="1" latinLnBrk="1" hangingPunct="1"/>
            <a:r>
              <a:rPr kumimoji="1" lang="ko-KR" altLang="en-US" sz="1200" b="1" dirty="0" smtClean="0">
                <a:solidFill>
                  <a:srgbClr val="FF33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결함착수</a:t>
            </a:r>
            <a:endParaRPr kumimoji="1" lang="en-US" altLang="ko-KR" sz="1200" b="1" dirty="0">
              <a:solidFill>
                <a:srgbClr val="FF33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2" name="Text Box 130"/>
          <p:cNvSpPr txBox="1">
            <a:spLocks noChangeArrowheads="1"/>
          </p:cNvSpPr>
          <p:nvPr/>
        </p:nvSpPr>
        <p:spPr bwMode="auto">
          <a:xfrm>
            <a:off x="4738251" y="2456398"/>
            <a:ext cx="8146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eaLnBrk="1" latinLnBrk="1" hangingPunct="1"/>
            <a:r>
              <a:rPr kumimoji="1" lang="ko-KR" altLang="en-US" sz="1200" b="1" dirty="0" smtClean="0">
                <a:solidFill>
                  <a:srgbClr val="FF33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결함 해결</a:t>
            </a:r>
            <a:endParaRPr kumimoji="1" lang="en-US" altLang="ko-KR" sz="1200" b="1" dirty="0">
              <a:solidFill>
                <a:srgbClr val="FF33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Text Box 131"/>
          <p:cNvSpPr txBox="1">
            <a:spLocks noChangeArrowheads="1"/>
          </p:cNvSpPr>
          <p:nvPr/>
        </p:nvSpPr>
        <p:spPr bwMode="auto">
          <a:xfrm>
            <a:off x="7189170" y="2456398"/>
            <a:ext cx="7681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eaLnBrk="1" latinLnBrk="1" hangingPunct="1"/>
            <a:r>
              <a:rPr kumimoji="1" lang="ko-KR" altLang="en-US" sz="1200" b="1" dirty="0" smtClean="0">
                <a:solidFill>
                  <a:srgbClr val="0000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검증완료</a:t>
            </a:r>
            <a:endParaRPr kumimoji="1" lang="en-US" altLang="ko-KR" sz="1200" b="1" dirty="0">
              <a:solidFill>
                <a:srgbClr val="0000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Text Box 134"/>
          <p:cNvSpPr txBox="1">
            <a:spLocks noChangeArrowheads="1"/>
          </p:cNvSpPr>
          <p:nvPr/>
        </p:nvSpPr>
        <p:spPr bwMode="auto">
          <a:xfrm>
            <a:off x="5811977" y="3301186"/>
            <a:ext cx="13372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l" eaLnBrk="1" latinLnBrk="1" hangingPunct="1"/>
            <a:r>
              <a:rPr kumimoji="1" lang="ko-KR" altLang="en-US" sz="1200" b="1" smtClean="0">
                <a:solidFill>
                  <a:srgbClr val="0000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재 해결 </a:t>
            </a:r>
            <a:r>
              <a:rPr kumimoji="1" lang="en-US" altLang="ko-KR" sz="1200" b="1" dirty="0" smtClean="0">
                <a:solidFill>
                  <a:srgbClr val="0000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(Reopen)</a:t>
            </a:r>
            <a:endParaRPr kumimoji="1" lang="en-US" altLang="ko-KR" sz="1200" b="1" dirty="0">
              <a:solidFill>
                <a:srgbClr val="0000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Line 135"/>
          <p:cNvSpPr>
            <a:spLocks noChangeShapeType="1"/>
          </p:cNvSpPr>
          <p:nvPr/>
        </p:nvSpPr>
        <p:spPr bwMode="auto">
          <a:xfrm>
            <a:off x="392491" y="2472808"/>
            <a:ext cx="611188" cy="0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Text Box 136"/>
          <p:cNvSpPr txBox="1">
            <a:spLocks noChangeArrowheads="1"/>
          </p:cNvSpPr>
          <p:nvPr/>
        </p:nvSpPr>
        <p:spPr bwMode="auto">
          <a:xfrm>
            <a:off x="169933" y="2456398"/>
            <a:ext cx="9768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 smtClean="0">
                <a:solidFill>
                  <a:srgbClr val="0000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결함</a:t>
            </a:r>
            <a:r>
              <a:rPr kumimoji="1" lang="en-US" altLang="ko-KR" sz="1200" b="1" dirty="0" smtClean="0">
                <a:solidFill>
                  <a:srgbClr val="0000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kumimoji="1" lang="ko-KR" altLang="en-US" sz="1200" b="1" dirty="0" smtClean="0">
                <a:solidFill>
                  <a:srgbClr val="0000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등록</a:t>
            </a:r>
            <a:endParaRPr kumimoji="1" lang="en-US" altLang="ko-KR" sz="1200" b="1" dirty="0">
              <a:solidFill>
                <a:srgbClr val="0000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Text Box 137"/>
          <p:cNvSpPr txBox="1">
            <a:spLocks noChangeArrowheads="1"/>
          </p:cNvSpPr>
          <p:nvPr/>
        </p:nvSpPr>
        <p:spPr bwMode="auto">
          <a:xfrm>
            <a:off x="2291914" y="2183391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l" eaLnBrk="1" latinLnBrk="1" hangingPunct="1"/>
            <a:r>
              <a:rPr kumimoji="1" lang="ko-KR" altLang="en-US" sz="1200" b="1" dirty="0" smtClean="0">
                <a:solidFill>
                  <a:srgbClr val="FF33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</a:t>
            </a:r>
            <a:r>
              <a:rPr kumimoji="1" lang="ko-KR" altLang="en-US" sz="1200" b="1" dirty="0">
                <a:solidFill>
                  <a:srgbClr val="FF33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팀</a:t>
            </a:r>
          </a:p>
        </p:txBody>
      </p:sp>
      <p:sp>
        <p:nvSpPr>
          <p:cNvPr id="18" name="Text Box 138"/>
          <p:cNvSpPr txBox="1">
            <a:spLocks noChangeArrowheads="1"/>
          </p:cNvSpPr>
          <p:nvPr/>
        </p:nvSpPr>
        <p:spPr bwMode="auto">
          <a:xfrm>
            <a:off x="4847789" y="2183391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l" eaLnBrk="1" latinLnBrk="1" hangingPunct="1"/>
            <a:r>
              <a:rPr kumimoji="1" lang="ko-KR" altLang="en-US" sz="1200" b="1" dirty="0" smtClean="0">
                <a:solidFill>
                  <a:srgbClr val="FF33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개발팀</a:t>
            </a:r>
            <a:endParaRPr kumimoji="1" lang="ko-KR" altLang="en-US" sz="1200" b="1" dirty="0">
              <a:solidFill>
                <a:srgbClr val="FF33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9" name="Text Box 139"/>
          <p:cNvSpPr txBox="1">
            <a:spLocks noChangeArrowheads="1"/>
          </p:cNvSpPr>
          <p:nvPr/>
        </p:nvSpPr>
        <p:spPr bwMode="auto">
          <a:xfrm>
            <a:off x="4486766" y="3257593"/>
            <a:ext cx="6463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l" eaLnBrk="1" latinLnBrk="1" hangingPunct="1"/>
            <a:r>
              <a:rPr kumimoji="1" lang="ko-KR" altLang="en-US" sz="1200" b="1" dirty="0" smtClean="0">
                <a:solidFill>
                  <a:srgbClr val="FF33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개발팀</a:t>
            </a:r>
            <a:endParaRPr kumimoji="1" lang="ko-KR" altLang="en-US" sz="1200" b="1" dirty="0">
              <a:solidFill>
                <a:srgbClr val="FF33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0" name="Text Box 140"/>
          <p:cNvSpPr txBox="1">
            <a:spLocks noChangeArrowheads="1"/>
          </p:cNvSpPr>
          <p:nvPr/>
        </p:nvSpPr>
        <p:spPr bwMode="auto">
          <a:xfrm>
            <a:off x="367685" y="2183391"/>
            <a:ext cx="4956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l" eaLnBrk="1" latinLnBrk="1" hangingPunct="1"/>
            <a:r>
              <a:rPr kumimoji="1" lang="en-US" altLang="ko-KR" sz="1200" b="1" dirty="0" smtClean="0">
                <a:solidFill>
                  <a:srgbClr val="0000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LGE</a:t>
            </a:r>
            <a:endParaRPr kumimoji="1" lang="en-US" altLang="ko-KR" sz="1200" b="1" dirty="0">
              <a:solidFill>
                <a:srgbClr val="0000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 Box 141"/>
          <p:cNvSpPr txBox="1">
            <a:spLocks noChangeArrowheads="1"/>
          </p:cNvSpPr>
          <p:nvPr/>
        </p:nvSpPr>
        <p:spPr bwMode="auto">
          <a:xfrm>
            <a:off x="5403062" y="3230802"/>
            <a:ext cx="4956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l" eaLnBrk="1" latinLnBrk="1" hangingPunct="1"/>
            <a:r>
              <a:rPr kumimoji="1" lang="en-US" altLang="ko-KR" sz="1200" b="1" dirty="0" smtClean="0">
                <a:solidFill>
                  <a:srgbClr val="0000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LGE</a:t>
            </a:r>
            <a:endParaRPr kumimoji="1" lang="en-US" altLang="ko-KR" sz="1200" b="1" dirty="0">
              <a:solidFill>
                <a:srgbClr val="0000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Text Box 142"/>
          <p:cNvSpPr txBox="1">
            <a:spLocks noChangeArrowheads="1"/>
          </p:cNvSpPr>
          <p:nvPr/>
        </p:nvSpPr>
        <p:spPr bwMode="auto">
          <a:xfrm>
            <a:off x="7317406" y="2183391"/>
            <a:ext cx="4956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HY견고딕" panose="02030600000101010101" pitchFamily="18" charset="-127"/>
              </a:defRPr>
            </a:lvl9pPr>
          </a:lstStyle>
          <a:p>
            <a:pPr algn="l" eaLnBrk="1" latinLnBrk="1" hangingPunct="1"/>
            <a:r>
              <a:rPr kumimoji="1" lang="en-US" altLang="ko-KR" sz="1200" b="1" dirty="0" smtClean="0">
                <a:solidFill>
                  <a:srgbClr val="0000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LGE</a:t>
            </a:r>
            <a:endParaRPr kumimoji="1" lang="en-US" altLang="ko-KR" sz="1200" b="1" dirty="0">
              <a:solidFill>
                <a:srgbClr val="0000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23" name="AutoShape 143"/>
          <p:cNvCxnSpPr>
            <a:cxnSpLocks noChangeShapeType="1"/>
          </p:cNvCxnSpPr>
          <p:nvPr/>
        </p:nvCxnSpPr>
        <p:spPr bwMode="auto">
          <a:xfrm>
            <a:off x="2061726" y="2472808"/>
            <a:ext cx="1355725" cy="0"/>
          </a:xfrm>
          <a:prstGeom prst="straightConnector1">
            <a:avLst/>
          </a:prstGeom>
          <a:noFill/>
          <a:ln w="38100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AutoShape 144"/>
          <p:cNvCxnSpPr>
            <a:cxnSpLocks noChangeShapeType="1"/>
          </p:cNvCxnSpPr>
          <p:nvPr/>
        </p:nvCxnSpPr>
        <p:spPr bwMode="auto">
          <a:xfrm>
            <a:off x="4496951" y="2472808"/>
            <a:ext cx="1357313" cy="0"/>
          </a:xfrm>
          <a:prstGeom prst="straightConnector1">
            <a:avLst/>
          </a:prstGeom>
          <a:noFill/>
          <a:ln w="38100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AutoShape 145"/>
          <p:cNvCxnSpPr>
            <a:cxnSpLocks noChangeShapeType="1"/>
          </p:cNvCxnSpPr>
          <p:nvPr/>
        </p:nvCxnSpPr>
        <p:spPr bwMode="auto">
          <a:xfrm>
            <a:off x="6933764" y="2472808"/>
            <a:ext cx="1357312" cy="0"/>
          </a:xfrm>
          <a:prstGeom prst="straightConnector1">
            <a:avLst/>
          </a:prstGeom>
          <a:noFill/>
          <a:ln w="38100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146"/>
          <p:cNvCxnSpPr>
            <a:cxnSpLocks noChangeShapeType="1"/>
            <a:stCxn id="6" idx="3"/>
            <a:endCxn id="5" idx="7"/>
          </p:cNvCxnSpPr>
          <p:nvPr/>
        </p:nvCxnSpPr>
        <p:spPr bwMode="auto">
          <a:xfrm flipH="1">
            <a:off x="5577112" y="2854469"/>
            <a:ext cx="435241" cy="1398891"/>
          </a:xfrm>
          <a:prstGeom prst="straightConnector1">
            <a:avLst/>
          </a:prstGeom>
          <a:noFill/>
          <a:ln w="38100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147"/>
          <p:cNvCxnSpPr>
            <a:cxnSpLocks noChangeShapeType="1"/>
            <a:stCxn id="5" idx="1"/>
            <a:endCxn id="8" idx="5"/>
          </p:cNvCxnSpPr>
          <p:nvPr/>
        </p:nvCxnSpPr>
        <p:spPr bwMode="auto">
          <a:xfrm flipH="1" flipV="1">
            <a:off x="4338862" y="2854469"/>
            <a:ext cx="474928" cy="1398891"/>
          </a:xfrm>
          <a:prstGeom prst="straightConnector1">
            <a:avLst/>
          </a:prstGeom>
          <a:noFill/>
          <a:ln w="38100">
            <a:solidFill>
              <a:srgbClr val="96969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90"/>
          <p:cNvSpPr txBox="1">
            <a:spLocks noChangeArrowheads="1"/>
          </p:cNvSpPr>
          <p:nvPr/>
        </p:nvSpPr>
        <p:spPr bwMode="auto">
          <a:xfrm>
            <a:off x="534961" y="5754139"/>
            <a:ext cx="74544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LGE </a:t>
            </a:r>
            <a:r>
              <a:rPr lang="ko-KR" altLang="en-US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결함관리 </a:t>
            </a:r>
            <a:r>
              <a:rPr lang="en-US" altLang="ko-KR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Process</a:t>
            </a:r>
            <a:r>
              <a:rPr lang="ko-KR" altLang="en-US" sz="12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따라 품질 시험 지원함</a:t>
            </a:r>
            <a:endParaRPr lang="ko-KR" altLang="en-US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품질시험 대응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79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 bwMode="auto">
          <a:xfrm>
            <a:off x="5256761" y="4561336"/>
            <a:ext cx="74814" cy="192259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algn="ctr">
            <a:solidFill>
              <a:schemeClr val="bg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555999" y="4561336"/>
            <a:ext cx="74814" cy="192259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algn="ctr">
            <a:solidFill>
              <a:schemeClr val="bg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7830454" y="4569229"/>
            <a:ext cx="74814" cy="1922591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algn="ctr">
            <a:solidFill>
              <a:schemeClr val="bg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cxnSp>
        <p:nvCxnSpPr>
          <p:cNvPr id="63" name="직선 연결선 62"/>
          <p:cNvCxnSpPr>
            <a:stCxn id="53" idx="3"/>
            <a:endCxn id="47" idx="1"/>
          </p:cNvCxnSpPr>
          <p:nvPr/>
        </p:nvCxnSpPr>
        <p:spPr bwMode="auto">
          <a:xfrm flipV="1">
            <a:off x="4974084" y="5096088"/>
            <a:ext cx="423992" cy="368454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직선 연결선 65"/>
          <p:cNvCxnSpPr>
            <a:stCxn id="53" idx="3"/>
            <a:endCxn id="48" idx="1"/>
          </p:cNvCxnSpPr>
          <p:nvPr/>
        </p:nvCxnSpPr>
        <p:spPr bwMode="auto">
          <a:xfrm>
            <a:off x="4974084" y="5464542"/>
            <a:ext cx="423992" cy="400783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직선 연결선 67"/>
          <p:cNvCxnSpPr>
            <a:stCxn id="47" idx="3"/>
            <a:endCxn id="49" idx="1"/>
          </p:cNvCxnSpPr>
          <p:nvPr/>
        </p:nvCxnSpPr>
        <p:spPr bwMode="auto">
          <a:xfrm>
            <a:off x="6171159" y="5096088"/>
            <a:ext cx="546919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직선 연결선 69"/>
          <p:cNvCxnSpPr>
            <a:stCxn id="47" idx="3"/>
            <a:endCxn id="50" idx="1"/>
          </p:cNvCxnSpPr>
          <p:nvPr/>
        </p:nvCxnSpPr>
        <p:spPr bwMode="auto">
          <a:xfrm>
            <a:off x="6171159" y="5096088"/>
            <a:ext cx="546919" cy="769237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직선 연결선 73"/>
          <p:cNvCxnSpPr>
            <a:stCxn id="48" idx="3"/>
            <a:endCxn id="49" idx="1"/>
          </p:cNvCxnSpPr>
          <p:nvPr/>
        </p:nvCxnSpPr>
        <p:spPr bwMode="auto">
          <a:xfrm flipV="1">
            <a:off x="6171159" y="5096088"/>
            <a:ext cx="546919" cy="769237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직선 연결선 75"/>
          <p:cNvCxnSpPr>
            <a:stCxn id="49" idx="3"/>
            <a:endCxn id="51" idx="2"/>
          </p:cNvCxnSpPr>
          <p:nvPr/>
        </p:nvCxnSpPr>
        <p:spPr bwMode="auto">
          <a:xfrm>
            <a:off x="7491161" y="5096088"/>
            <a:ext cx="591927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직선 연결선 77"/>
          <p:cNvCxnSpPr>
            <a:stCxn id="49" idx="3"/>
            <a:endCxn id="52" idx="2"/>
          </p:cNvCxnSpPr>
          <p:nvPr/>
        </p:nvCxnSpPr>
        <p:spPr bwMode="auto">
          <a:xfrm>
            <a:off x="7491161" y="5096088"/>
            <a:ext cx="591927" cy="769237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직선 연결선 79"/>
          <p:cNvCxnSpPr>
            <a:stCxn id="50" idx="3"/>
            <a:endCxn id="51" idx="2"/>
          </p:cNvCxnSpPr>
          <p:nvPr/>
        </p:nvCxnSpPr>
        <p:spPr bwMode="auto">
          <a:xfrm flipV="1">
            <a:off x="7491161" y="5096088"/>
            <a:ext cx="591927" cy="769237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직선 연결선 81"/>
          <p:cNvCxnSpPr>
            <a:stCxn id="50" idx="3"/>
            <a:endCxn id="52" idx="2"/>
          </p:cNvCxnSpPr>
          <p:nvPr/>
        </p:nvCxnSpPr>
        <p:spPr bwMode="auto">
          <a:xfrm>
            <a:off x="7491161" y="5865325"/>
            <a:ext cx="591927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Application</a:t>
            </a:r>
            <a:r>
              <a:rPr lang="ko-KR" altLang="en-US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기능에 대한 통합 성능 검증 기준에 부합하도록 테스트를 진행합니다</a:t>
            </a:r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8652" y="1318028"/>
            <a:ext cx="1828800" cy="27699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통합 성능 검증</a:t>
            </a:r>
            <a:endParaRPr lang="ko-KR" altLang="en-US" sz="12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598652" y="1656696"/>
            <a:ext cx="1828800" cy="279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algn="ctr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kumimoji="0"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테스트 항목</a:t>
            </a:r>
            <a:endParaRPr kumimoji="0"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98652" y="1986896"/>
            <a:ext cx="1828800" cy="1845734"/>
          </a:xfrm>
          <a:prstGeom prst="rect">
            <a:avLst/>
          </a:prstGeom>
          <a:noFill/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r>
              <a:rPr kumimoji="0"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모든 대상 </a:t>
            </a:r>
            <a:endParaRPr kumimoji="0" lang="en-US" altLang="ko-KR" sz="1100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r>
              <a:rPr kumimoji="0"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Application </a:t>
            </a:r>
            <a:r>
              <a:rPr kumimoji="0"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성능 테스트</a:t>
            </a:r>
            <a:endParaRPr kumimoji="0" lang="ko-KR" altLang="en-US" sz="1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487927" y="1652791"/>
            <a:ext cx="1937659" cy="279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algn="ctr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테스트 조건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487927" y="1982991"/>
            <a:ext cx="1937659" cy="1845734"/>
          </a:xfrm>
          <a:prstGeom prst="rect">
            <a:avLst/>
          </a:prstGeom>
          <a:noFill/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marL="93663" indent="-936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30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분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Ramp-Up</a:t>
            </a:r>
          </a:p>
          <a:p>
            <a:pPr marL="93663" indent="-936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1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시간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Steady Time 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유지</a:t>
            </a:r>
            <a:endParaRPr lang="en-US" altLang="ko-KR" sz="1100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 marL="93663" indent="-936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CPU Utilization &lt; 70%</a:t>
            </a:r>
          </a:p>
          <a:p>
            <a:pPr marL="93663" indent="-936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거래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 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정상 처리율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&gt; 95%</a:t>
            </a:r>
          </a:p>
          <a:p>
            <a:pPr marL="93663" indent="-936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Response Time</a:t>
            </a:r>
            <a:b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</a:b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 - Read ≤ 2 sec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  - Write </a:t>
            </a:r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≤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 3 sec</a:t>
            </a:r>
          </a:p>
          <a:p>
            <a:pPr marL="228600" indent="-22860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1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486061" y="1652791"/>
            <a:ext cx="3097591" cy="279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algn="ctr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테스트 시나리오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486061" y="1982991"/>
            <a:ext cx="3097591" cy="1845734"/>
          </a:xfrm>
          <a:prstGeom prst="rect">
            <a:avLst/>
          </a:prstGeom>
          <a:noFill/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marL="93663" indent="-936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목표 부하</a:t>
            </a:r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 (CPU 70%) 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에서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Online Target TPS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에 도달하는지 여부와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Application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들의 응답시간을 측정한다</a:t>
            </a:r>
            <a:endParaRPr lang="en-US" altLang="ko-KR" sz="1100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 marL="93663" indent="-93663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 marL="93663" indent="-9366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L4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스위치의 부하분산이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Production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서버로 균일하게 나뉘는지 상황과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Network Zone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별로 적정하게 정상적으로 사용하는지 여부를 측정한다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.</a:t>
            </a: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7644128" y="1652791"/>
            <a:ext cx="1688054" cy="279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algn="ctr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점검 항목</a:t>
            </a:r>
            <a:endParaRPr lang="ko-KR" altLang="en-US" sz="11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644128" y="1982991"/>
            <a:ext cx="1688054" cy="1845734"/>
          </a:xfrm>
          <a:prstGeom prst="rect">
            <a:avLst/>
          </a:prstGeom>
          <a:noFill/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TPS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응답시간</a:t>
            </a:r>
            <a:endParaRPr lang="en-US" altLang="ko-KR" sz="1100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시스템 사용률</a:t>
            </a:r>
            <a:endParaRPr lang="en-US" altLang="ko-KR" sz="1100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거래 비율</a:t>
            </a:r>
            <a:endParaRPr lang="en-US" altLang="ko-KR" sz="1100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Zone</a:t>
            </a:r>
            <a:r>
              <a:rPr lang="ko-KR" altLang="en-US" sz="110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별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NW </a:t>
            </a:r>
            <a:r>
              <a:rPr lang="ko-KR" altLang="en-US" sz="110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사용률</a:t>
            </a:r>
            <a:endParaRPr lang="en-US" altLang="ko-KR" sz="1100" dirty="0" smtClean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L4 </a:t>
            </a:r>
            <a:r>
              <a:rPr lang="ko-KR" altLang="en-US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부하 분산여부</a:t>
            </a:r>
            <a:endParaRPr lang="ko-KR" altLang="en-US" sz="1100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cxnSp>
        <p:nvCxnSpPr>
          <p:cNvPr id="24" name="직선 화살표 연결선 23"/>
          <p:cNvCxnSpPr/>
          <p:nvPr/>
        </p:nvCxnSpPr>
        <p:spPr bwMode="auto">
          <a:xfrm flipV="1">
            <a:off x="1332847" y="4078162"/>
            <a:ext cx="0" cy="1913467"/>
          </a:xfrm>
          <a:prstGeom prst="straightConnector1">
            <a:avLst/>
          </a:prstGeom>
          <a:noFill/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직선 화살표 연결선 24"/>
          <p:cNvCxnSpPr/>
          <p:nvPr/>
        </p:nvCxnSpPr>
        <p:spPr bwMode="auto">
          <a:xfrm>
            <a:off x="1341313" y="5991629"/>
            <a:ext cx="2243667" cy="0"/>
          </a:xfrm>
          <a:prstGeom prst="straightConnector1">
            <a:avLst/>
          </a:prstGeom>
          <a:noFill/>
          <a:ln w="2857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연결선 25"/>
          <p:cNvCxnSpPr/>
          <p:nvPr/>
        </p:nvCxnSpPr>
        <p:spPr bwMode="auto">
          <a:xfrm>
            <a:off x="1332847" y="4569229"/>
            <a:ext cx="685800" cy="0"/>
          </a:xfrm>
          <a:prstGeom prst="line">
            <a:avLst/>
          </a:prstGeom>
          <a:noFill/>
          <a:ln w="12700" cap="flat" cmpd="sng" algn="ctr">
            <a:solidFill>
              <a:srgbClr val="FF00F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직선 연결선 26"/>
          <p:cNvCxnSpPr/>
          <p:nvPr/>
        </p:nvCxnSpPr>
        <p:spPr bwMode="auto">
          <a:xfrm flipV="1">
            <a:off x="2018647" y="4349096"/>
            <a:ext cx="0" cy="1642533"/>
          </a:xfrm>
          <a:prstGeom prst="line">
            <a:avLst/>
          </a:prstGeom>
          <a:noFill/>
          <a:ln w="12700" cap="flat" cmpd="sng" algn="ctr">
            <a:solidFill>
              <a:srgbClr val="FF00F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직선 연결선 27"/>
          <p:cNvCxnSpPr/>
          <p:nvPr/>
        </p:nvCxnSpPr>
        <p:spPr bwMode="auto">
          <a:xfrm flipV="1">
            <a:off x="1341313" y="4569229"/>
            <a:ext cx="677334" cy="142240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직선 연결선 28"/>
          <p:cNvCxnSpPr/>
          <p:nvPr/>
        </p:nvCxnSpPr>
        <p:spPr bwMode="auto">
          <a:xfrm flipV="1">
            <a:off x="3449513" y="4569229"/>
            <a:ext cx="0" cy="1642533"/>
          </a:xfrm>
          <a:prstGeom prst="line">
            <a:avLst/>
          </a:prstGeom>
          <a:noFill/>
          <a:ln w="12700" cap="flat" cmpd="sng" algn="ctr">
            <a:solidFill>
              <a:srgbClr val="FF00F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직선 화살표 연결선 29"/>
          <p:cNvCxnSpPr/>
          <p:nvPr/>
        </p:nvCxnSpPr>
        <p:spPr bwMode="auto">
          <a:xfrm>
            <a:off x="731713" y="4569229"/>
            <a:ext cx="601134" cy="0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>
            <a:off x="2018647" y="5822296"/>
            <a:ext cx="1430866" cy="0"/>
          </a:xfrm>
          <a:prstGeom prst="straightConnector1">
            <a:avLst/>
          </a:prstGeom>
          <a:noFill/>
          <a:ln w="25400" cap="flat" cmpd="sng" algn="ctr">
            <a:solidFill>
              <a:schemeClr val="accent3"/>
            </a:solidFill>
            <a:prstDash val="sysDot"/>
            <a:round/>
            <a:headEnd type="triangle" w="med" len="med"/>
            <a:tailEnd type="triangle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2018645" y="4569229"/>
            <a:ext cx="1566335" cy="0"/>
          </a:xfrm>
          <a:prstGeom prst="line">
            <a:avLst/>
          </a:prstGeom>
          <a:noFill/>
          <a:ln w="127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09452" y="4330932"/>
            <a:ext cx="5149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70%</a:t>
            </a:r>
            <a:endParaRPr lang="ko-KR" altLang="en-US" sz="900" b="1" dirty="0">
              <a:solidFill>
                <a:schemeClr val="accent6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1712" y="4574772"/>
            <a:ext cx="5788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Usage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99501" y="5043056"/>
            <a:ext cx="706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Ramp up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34287" y="6018415"/>
            <a:ext cx="1028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System Usage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53000" y="4561336"/>
            <a:ext cx="1028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Steady State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9393" y="5528382"/>
            <a:ext cx="10281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측정구간 </a:t>
            </a:r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60</a:t>
            </a:r>
            <a:r>
              <a:rPr lang="ko-KR" altLang="en-US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분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5331575" y="4156363"/>
            <a:ext cx="839585" cy="3301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UI Layer</a:t>
            </a:r>
            <a:endParaRPr kumimoji="0"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630813" y="4156363"/>
            <a:ext cx="839585" cy="3301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AP Layer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7917581" y="4154012"/>
            <a:ext cx="839585" cy="33015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6350" algn="ctr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DB Layer</a:t>
            </a:r>
            <a:endParaRPr lang="ko-KR" altLang="en-US" sz="10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398076" y="4918288"/>
            <a:ext cx="773083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solidFill>
              <a:schemeClr val="tx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kumimoji="0" lang="en-US" altLang="ko-KR" sz="105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WEB(1)</a:t>
            </a:r>
            <a:endParaRPr kumimoji="0" lang="ko-KR" altLang="en-US" sz="105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398076" y="5687525"/>
            <a:ext cx="773083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solidFill>
              <a:schemeClr val="tx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WEB(2)</a:t>
            </a:r>
            <a:endParaRPr lang="ko-KR" altLang="en-US" sz="105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6718078" y="4918288"/>
            <a:ext cx="773083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solidFill>
              <a:schemeClr val="tx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AP(1)</a:t>
            </a:r>
            <a:endParaRPr lang="ko-KR" altLang="en-US" sz="105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6718078" y="5687525"/>
            <a:ext cx="773083" cy="355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solidFill>
              <a:schemeClr val="tx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AP(2)</a:t>
            </a:r>
            <a:endParaRPr lang="ko-KR" altLang="en-US" sz="105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51" name="원통 50"/>
          <p:cNvSpPr/>
          <p:nvPr/>
        </p:nvSpPr>
        <p:spPr bwMode="auto">
          <a:xfrm>
            <a:off x="8083088" y="4874377"/>
            <a:ext cx="674078" cy="44342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solidFill>
              <a:schemeClr val="tx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DB(1)</a:t>
            </a:r>
            <a:endParaRPr lang="ko-KR" altLang="en-US" sz="105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52" name="원통 51"/>
          <p:cNvSpPr/>
          <p:nvPr/>
        </p:nvSpPr>
        <p:spPr bwMode="auto">
          <a:xfrm>
            <a:off x="8083088" y="5643614"/>
            <a:ext cx="674078" cy="443421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 w="6350" algn="ctr">
            <a:solidFill>
              <a:schemeClr val="tx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DB(2)</a:t>
            </a:r>
            <a:endParaRPr lang="ko-KR" altLang="en-US" sz="105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4902084" y="5132341"/>
            <a:ext cx="72000" cy="664401"/>
          </a:xfrm>
          <a:prstGeom prst="rect">
            <a:avLst/>
          </a:prstGeom>
          <a:solidFill>
            <a:schemeClr val="accent6"/>
          </a:solidFill>
          <a:ln w="6350" algn="ctr">
            <a:solidFill>
              <a:schemeClr val="bg2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cxnSp>
        <p:nvCxnSpPr>
          <p:cNvPr id="54" name="직선 화살표 연결선 53"/>
          <p:cNvCxnSpPr/>
          <p:nvPr/>
        </p:nvCxnSpPr>
        <p:spPr bwMode="auto">
          <a:xfrm>
            <a:off x="4260157" y="5438562"/>
            <a:ext cx="601134" cy="0"/>
          </a:xfrm>
          <a:prstGeom prst="straightConnector1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3943045" y="5192724"/>
            <a:ext cx="933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Online load</a:t>
            </a:r>
            <a:endParaRPr lang="ko-KR" altLang="en-US" sz="9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7" name="원형 화살표 56"/>
          <p:cNvSpPr/>
          <p:nvPr/>
        </p:nvSpPr>
        <p:spPr bwMode="auto">
          <a:xfrm rot="5400000">
            <a:off x="4666579" y="5119940"/>
            <a:ext cx="675970" cy="637244"/>
          </a:xfrm>
          <a:prstGeom prst="circularArrow">
            <a:avLst>
              <a:gd name="adj1" fmla="val 6850"/>
              <a:gd name="adj2" fmla="val 1142319"/>
              <a:gd name="adj3" fmla="val 20574649"/>
              <a:gd name="adj4" fmla="val 10800000"/>
              <a:gd name="adj5" fmla="val 16209"/>
            </a:avLst>
          </a:prstGeom>
          <a:solidFill>
            <a:srgbClr val="92D050"/>
          </a:solidFill>
          <a:ln w="6350" algn="ctr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58" name="원형 화살표 57"/>
          <p:cNvSpPr/>
          <p:nvPr/>
        </p:nvSpPr>
        <p:spPr bwMode="auto">
          <a:xfrm rot="5400000">
            <a:off x="5950428" y="4812313"/>
            <a:ext cx="532554" cy="530787"/>
          </a:xfrm>
          <a:prstGeom prst="circularArrow">
            <a:avLst>
              <a:gd name="adj1" fmla="val 6850"/>
              <a:gd name="adj2" fmla="val 1142319"/>
              <a:gd name="adj3" fmla="val 20574649"/>
              <a:gd name="adj4" fmla="val 10800000"/>
              <a:gd name="adj5" fmla="val 16209"/>
            </a:avLst>
          </a:prstGeom>
          <a:solidFill>
            <a:srgbClr val="92D050"/>
          </a:solidFill>
          <a:ln w="6350" algn="ctr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59" name="원형 화살표 58"/>
          <p:cNvSpPr/>
          <p:nvPr/>
        </p:nvSpPr>
        <p:spPr bwMode="auto">
          <a:xfrm rot="5400000">
            <a:off x="5950428" y="5597237"/>
            <a:ext cx="532554" cy="530787"/>
          </a:xfrm>
          <a:prstGeom prst="circularArrow">
            <a:avLst>
              <a:gd name="adj1" fmla="val 6850"/>
              <a:gd name="adj2" fmla="val 1142319"/>
              <a:gd name="adj3" fmla="val 20574649"/>
              <a:gd name="adj4" fmla="val 10800000"/>
              <a:gd name="adj5" fmla="val 16209"/>
            </a:avLst>
          </a:prstGeom>
          <a:solidFill>
            <a:srgbClr val="92D050"/>
          </a:solidFill>
          <a:ln w="6350" algn="ctr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60" name="원형 화살표 59"/>
          <p:cNvSpPr/>
          <p:nvPr/>
        </p:nvSpPr>
        <p:spPr bwMode="auto">
          <a:xfrm rot="5400000">
            <a:off x="7273768" y="4826744"/>
            <a:ext cx="532554" cy="530787"/>
          </a:xfrm>
          <a:prstGeom prst="circularArrow">
            <a:avLst>
              <a:gd name="adj1" fmla="val 6850"/>
              <a:gd name="adj2" fmla="val 1142319"/>
              <a:gd name="adj3" fmla="val 20574649"/>
              <a:gd name="adj4" fmla="val 10800000"/>
              <a:gd name="adj5" fmla="val 16209"/>
            </a:avLst>
          </a:prstGeom>
          <a:solidFill>
            <a:srgbClr val="92D050"/>
          </a:solidFill>
          <a:ln w="6350" algn="ctr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61" name="원형 화살표 60"/>
          <p:cNvSpPr/>
          <p:nvPr/>
        </p:nvSpPr>
        <p:spPr bwMode="auto">
          <a:xfrm rot="5400000">
            <a:off x="7273768" y="5611668"/>
            <a:ext cx="532554" cy="530787"/>
          </a:xfrm>
          <a:prstGeom prst="circularArrow">
            <a:avLst>
              <a:gd name="adj1" fmla="val 6850"/>
              <a:gd name="adj2" fmla="val 1142319"/>
              <a:gd name="adj3" fmla="val 20574649"/>
              <a:gd name="adj4" fmla="val 10800000"/>
              <a:gd name="adj5" fmla="val 16209"/>
            </a:avLst>
          </a:prstGeom>
          <a:solidFill>
            <a:srgbClr val="92D050"/>
          </a:solidFill>
          <a:ln w="6350" algn="ctr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cxnSp>
        <p:nvCxnSpPr>
          <p:cNvPr id="72" name="직선 연결선 71"/>
          <p:cNvCxnSpPr>
            <a:stCxn id="48" idx="3"/>
            <a:endCxn id="50" idx="1"/>
          </p:cNvCxnSpPr>
          <p:nvPr/>
        </p:nvCxnSpPr>
        <p:spPr bwMode="auto">
          <a:xfrm>
            <a:off x="6171159" y="5865325"/>
            <a:ext cx="546919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직사각형 82"/>
          <p:cNvSpPr/>
          <p:nvPr/>
        </p:nvSpPr>
        <p:spPr bwMode="auto">
          <a:xfrm>
            <a:off x="5348202" y="4792169"/>
            <a:ext cx="893520" cy="1419594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6664383" y="4786628"/>
            <a:ext cx="893520" cy="1419594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7980565" y="4781087"/>
            <a:ext cx="893520" cy="1419594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  <p:sp>
        <p:nvSpPr>
          <p:cNvPr id="64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성능 및 보안테스트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성능 검증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5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798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내용 개체 틀 2"/>
          <p:cNvSpPr txBox="1">
            <a:spLocks/>
          </p:cNvSpPr>
          <p:nvPr/>
        </p:nvSpPr>
        <p:spPr bwMode="auto">
          <a:xfrm>
            <a:off x="407257" y="724630"/>
            <a:ext cx="91440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4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indent="0"/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Web Application 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구현 시 아래와 같이 보안 취약점에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대비하여 </a:t>
            </a:r>
            <a:endParaRPr lang="en-US" altLang="ko-KR" dirty="0" smtClean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/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Guide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제공하고 이를 준수하여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Application</a:t>
            </a:r>
            <a:r>
              <a:rPr lang="ko-KR" altLang="en-US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개발 하도록 하겠습니다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800844"/>
              </p:ext>
            </p:extLst>
          </p:nvPr>
        </p:nvGraphicFramePr>
        <p:xfrm>
          <a:off x="511363" y="1454230"/>
          <a:ext cx="9003410" cy="5022769"/>
        </p:xfrm>
        <a:graphic>
          <a:graphicData uri="http://schemas.openxmlformats.org/drawingml/2006/table">
            <a:tbl>
              <a:tblPr/>
              <a:tblGrid>
                <a:gridCol w="393512"/>
                <a:gridCol w="1755197"/>
                <a:gridCol w="6854701"/>
              </a:tblGrid>
              <a:tr h="260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순번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분류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설명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XSS (Cross Site Scripting)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악성 스크립트를 게시판 및 메일에 삽입하여 전송하고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사용자가 이를 클릭할 경우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PC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에 저장된 인증 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세션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쿠키 정보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를 공격자에게 탈취 당하여 공격정보로 활용될 가능성이 존재함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SQL Injection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사용자 입력 값을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DB query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에 바로 사용할 경우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공격자는 원하는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query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문을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injection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하여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DB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의 내부 정보를 열람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변조할 수 있다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File Upload &amp; Execute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게시판이나 자료실 등에 공격자가 작성한 악의적인 스크립트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webshell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를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업로드 하여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임의의 명령을 실행시킬 수 있음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OS Command Injection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웹 페이지에서 필요에 따라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OS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명령어를 실행시켜 페이지를 보여주는 경우가 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.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</a:b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일부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파라메터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값 인자 끝에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"|", "&amp;", ";", "`"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OS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명령을 삽입할 경우 명령이 실행될 수 있다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5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Cookie </a:t>
                      </a:r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변조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Cookie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는 클라이언트에서 쉽게 변조가 가능하여 권한을 상승하거나 관리자 및 타 사용자 권한으로 변조가 가능하며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사용자 인증 및 권한에 해당되는 정보가 포함되는 경우 침해되어 악용될 우려가 있음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6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HTML Hidden Field </a:t>
                      </a:r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변조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HTML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Hidden Field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를 중요정보를 저장하기 위한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Stack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으로 사용하는 경우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이를 변조하여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 비정상적인 결과를 초래할 수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있음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7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특수 문자 처리</a:t>
                      </a:r>
                      <a:r>
                        <a:rPr lang="en-US" altLang="ko-K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(Null Bytes)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특정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웹 서버와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JSP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를 제공하는 시스템에서 구조적 취약점으로 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%00’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등의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헥사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코드가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삽입된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URL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을 서비스로 인지하지 못하는 경우가 발생되어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공격자의 악의적인 요청으로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소스 노출 등의 취약점이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발생할 수 있음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8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Path Traversal &amp; Download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파일의 이름이나 경로를 다루는 웹 애플리케이션에서 논리적인 경로를 적절히 처리하지 못하여 웹 애플리케이션이 설치된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디렉토리를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상회하여 시스템 파일이나 지정하지 않은 다른 파일에 접근할 수 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. 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10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부적절한 오류처리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에러가 발생할 경우 이에 대한 처리를 수행해야 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.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제대로 수행하지 않을 경우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이를 통해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디렉토리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정보 및 각종 라이브러리에 대한 정보가 유출될 수 있음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.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기밀 정보 누설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인증정보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및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접속정보 등 시스템 내부 정보를 소스 상에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하드코딩 하거나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주석문에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표기하여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클라이언트에 전송될 경우 노출이 되어 악용될 수 있음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12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중요정보 암호화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인증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정보 또는 중요 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주민등록번호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거래 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결제 정보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가 암호화 되지 않고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평문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으로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전송될 경우 네트워크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스니핑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(Sniffing)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등을 통하여 중요정보가 외부에 노출되어 악용될 수 있음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92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13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검색엔진 정보노출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내부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정보가 담긴 페이지나 게시물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개인정보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오류 페이지 등이 검색엔진을 통해 검색사이트에 노출 될 수 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성능 및 보안테스트 </a:t>
            </a:r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::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보안 취약점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III.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기술사항 답변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텍스트 개체 틀 3"/>
          <p:cNvSpPr txBox="1">
            <a:spLocks/>
          </p:cNvSpPr>
          <p:nvPr/>
        </p:nvSpPr>
        <p:spPr bwMode="auto">
          <a:xfrm>
            <a:off x="7726749" y="271688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항목 별 구현방안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4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81000" y="130175"/>
            <a:ext cx="9144000" cy="382588"/>
          </a:xfrm>
        </p:spPr>
        <p:txBody>
          <a:bodyPr/>
          <a:lstStyle/>
          <a:p>
            <a:r>
              <a:rPr lang="ko-KR" altLang="en-US" sz="24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  <a:endParaRPr lang="ko-KR" altLang="en-US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51294"/>
              </p:ext>
            </p:extLst>
          </p:nvPr>
        </p:nvGraphicFramePr>
        <p:xfrm>
          <a:off x="3823063" y="1689463"/>
          <a:ext cx="3684109" cy="3773708"/>
        </p:xfrm>
        <a:graphic>
          <a:graphicData uri="http://schemas.openxmlformats.org/drawingml/2006/table">
            <a:tbl>
              <a:tblPr/>
              <a:tblGrid>
                <a:gridCol w="520125"/>
                <a:gridCol w="3163984"/>
              </a:tblGrid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I. 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회사소개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일반사항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사업이력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인력현황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주요사업소개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II.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제안개요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개요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목적 및 범위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III.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기술사항 답변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아키텍처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항목별 구현방안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34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IV.</a:t>
                      </a: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추진전략</a:t>
                      </a:r>
                      <a:endParaRPr kumimoji="1" lang="en-US" altLang="ko-KR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세부일정 </a:t>
                      </a:r>
                      <a:r>
                        <a:rPr kumimoji="1" lang="en-US" altLang="ko-KR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400" b="1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  <a:cs typeface="+mn-cs"/>
                        </a:rPr>
                        <a:t>인원계획</a:t>
                      </a:r>
                      <a:endParaRPr kumimoji="1" lang="en-US" altLang="ko-KR" sz="14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  <a:cs typeface="+mn-cs"/>
                      </a:endParaRPr>
                    </a:p>
                  </a:txBody>
                  <a:tcPr marT="45718" marB="45718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88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회사연혁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3" name="Rectangle 82"/>
          <p:cNvSpPr>
            <a:spLocks noChangeArrowheads="1"/>
          </p:cNvSpPr>
          <p:nvPr/>
        </p:nvSpPr>
        <p:spPr bwMode="auto">
          <a:xfrm>
            <a:off x="688479" y="782621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회사연혁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518392" y="1328820"/>
            <a:ext cx="3823942" cy="15465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09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 Telecom Personal Media Portal CMS/DFS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b="1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07 </a:t>
            </a:r>
            <a:r>
              <a:rPr lang="en-US" altLang="ko-KR" sz="9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eMATE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WMOBILE (</a:t>
            </a:r>
            <a:r>
              <a:rPr lang="ko-KR" altLang="en-US" sz="9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모바일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오피스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솔루션 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06 </a:t>
            </a:r>
            <a:r>
              <a:rPr lang="ko-KR" altLang="en-US" sz="9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포스코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9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그룹사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통합 메일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시스템 구축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06 </a:t>
            </a:r>
            <a:r>
              <a:rPr lang="ko-KR" altLang="en-US" sz="9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트윗배틀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(Twitbattle.com)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서비스 오픈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05 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 Telecom PE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04 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 Telecom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분산파일 시스템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en-US" altLang="ko-KR" sz="9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Mogile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FS) PoC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01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 Telecom Personal Media Portal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ko-KR" altLang="en-US" sz="9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99568" y="1291221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324429" y="5323669"/>
            <a:ext cx="3474117" cy="13388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12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SK Planet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인코딩 자동화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SK Planet T-Store Global Portal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 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SK Planet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통합메타 개발 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08 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 Telecom PA (Personal Assistant;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개인화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 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제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4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이동통신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(KMI)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서비스 개발 컨설팅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벤처기업인증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중소기업기술혁신기업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9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이노비즈기업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인증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4894" y="5452799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34866" y="4152587"/>
            <a:ext cx="347411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ChatON LIVE Portal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06 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중소기업청</a:t>
            </a:r>
            <a:r>
              <a:rPr lang="en-US" altLang="ko-KR" sz="9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기술혁신개발사업 미래선도과제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이기종 클라우드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06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지식경제부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산업융합원천기술개발사업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홈클라우드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ChatON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콘텐츠 플랫폼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04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클라우드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스토리지 플랫폼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05568" y="4287311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08629" y="3840825"/>
            <a:ext cx="383370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10 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Open Service Portal(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바다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  CMS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공급계약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10 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Open Service Portal(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바다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 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구축계약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07 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미국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Helio Wireless Data Portal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운영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SKT China Web Application(RSS &amp; Widget)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공급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SKT China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베이징 올림픽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24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시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Web Portal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공급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03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미국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Helio Wireless Data Portal System Offshore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운영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508629" y="5200702"/>
            <a:ext cx="383370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12 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SKT BMA Travel Portal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구축 컨설팅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CHS India(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인도 방갈로 소재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사 모바일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솔루션 컨설팅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09 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Telibrahma(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인도 방갈로 소재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사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솔루션 공급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08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SKT Infra Portal Innovation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컨설팅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07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주식회사 엠앤엘솔루션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(MNL Solution co., Ltd)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868894" y="3955517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2008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868894" y="5323669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2007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508629" y="2888171"/>
            <a:ext cx="383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Virgin Mobile US Wireless Data Portal Dual SKU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개발계약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05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벤처기업 인증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기술신용보증기금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04 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Virgin Mobile US Wireless Data Portal Offshore Support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계약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02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 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SK Telecom Personal Media Portal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구축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CMS </a:t>
            </a:r>
            <a:r>
              <a:rPr lang="ko-KR" altLang="en-US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개발계약</a:t>
            </a:r>
            <a:endParaRPr lang="ko-KR" altLang="en-US" sz="9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68894" y="3019413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2009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334867" y="2205715"/>
            <a:ext cx="3474117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11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Always2.0 / CP Portal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Always2.0 / Recommendation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개량개선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 SKP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통합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CMS/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리팩토링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10 SKP Hoppin</a:t>
            </a:r>
            <a:r>
              <a:rPr lang="en-US" altLang="ko-KR" sz="9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운영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07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제일기획 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S-Health App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05 KISA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미래융합시범서비스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03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Always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아키텍트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(DA;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빅데이터 아키텍트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02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ChatON LIVE Portal / MOMT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01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싱가포르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SFC)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WMS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운영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05569" y="2349731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05568" y="1360471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334866" y="1291221"/>
            <a:ext cx="3474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08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미래부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전자영수증 서비스사업화 용역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07 LG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유플러스 영상플랫폼 개발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구축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06 LG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유플러스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CCTV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뷰어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영상플랫폼 구축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02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삼성전자 </a:t>
            </a:r>
            <a:r>
              <a:rPr lang="en-US" altLang="ko-KR" sz="9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ChatON LIVE/Shop/Game Platform </a:t>
            </a:r>
            <a:r>
              <a:rPr lang="ko-KR" altLang="en-US" sz="9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개발</a:t>
            </a:r>
            <a:endParaRPr lang="en-US" altLang="ko-KR" sz="9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회사소개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추진일정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IV.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추진전략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460243"/>
              </p:ext>
            </p:extLst>
          </p:nvPr>
        </p:nvGraphicFramePr>
        <p:xfrm>
          <a:off x="912813" y="1780627"/>
          <a:ext cx="8201024" cy="454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256"/>
                <a:gridCol w="2050256"/>
                <a:gridCol w="2050256"/>
                <a:gridCol w="2050256"/>
              </a:tblGrid>
              <a:tr h="30943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7472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48343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9303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84884" y="998904"/>
            <a:ext cx="6463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900" dirty="0" smtClean="0">
                <a:solidFill>
                  <a:srgbClr val="80808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2014.9.1</a:t>
            </a:r>
            <a:endParaRPr lang="ko-KR" altLang="en-US" sz="900">
              <a:solidFill>
                <a:srgbClr val="80808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912813" y="1284628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1553952"/>
            <a:ext cx="86995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1000" b="1" dirty="0">
                <a:solidFill>
                  <a:srgbClr val="FF66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바탕" panose="02030600000101010101" pitchFamily="18" charset="-127"/>
              </a:rPr>
              <a:t>Step.1</a:t>
            </a:r>
          </a:p>
          <a:p>
            <a:pPr algn="r" eaLnBrk="1" latinLnBrk="1" hangingPunct="1"/>
            <a:r>
              <a:rPr lang="en-US" altLang="ko-KR" sz="1000" b="1" dirty="0">
                <a:solidFill>
                  <a:srgbClr val="59595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SandTg"/>
              </a:rPr>
              <a:t>Initiation </a:t>
            </a:r>
          </a:p>
        </p:txBody>
      </p:sp>
      <p:sp>
        <p:nvSpPr>
          <p:cNvPr id="11" name="Rectangle 27"/>
          <p:cNvSpPr>
            <a:spLocks noChangeArrowheads="1"/>
          </p:cNvSpPr>
          <p:nvPr/>
        </p:nvSpPr>
        <p:spPr bwMode="auto">
          <a:xfrm>
            <a:off x="7937" y="3168223"/>
            <a:ext cx="85407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1000" b="1" dirty="0" smtClean="0">
                <a:solidFill>
                  <a:srgbClr val="FF66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바탕" panose="02030600000101010101" pitchFamily="18" charset="-127"/>
              </a:rPr>
              <a:t>Step.2</a:t>
            </a:r>
            <a:endParaRPr lang="en-US" altLang="ko-KR" sz="1000" b="1" dirty="0">
              <a:solidFill>
                <a:srgbClr val="FF66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바탕" panose="02030600000101010101" pitchFamily="18" charset="-127"/>
            </a:endParaRPr>
          </a:p>
          <a:p>
            <a:pPr algn="r" eaLnBrk="1" latinLnBrk="1" hangingPunct="1"/>
            <a:r>
              <a:rPr lang="en-US" altLang="ko-KR" sz="1000" b="1" dirty="0" smtClean="0">
                <a:solidFill>
                  <a:srgbClr val="59595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SandTg"/>
              </a:rPr>
              <a:t>Implement</a:t>
            </a:r>
            <a:endParaRPr lang="en-US" altLang="ko-KR" sz="1000" b="1" dirty="0">
              <a:solidFill>
                <a:srgbClr val="595959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SandTg"/>
            </a:endParaRPr>
          </a:p>
        </p:txBody>
      </p:sp>
      <p:sp>
        <p:nvSpPr>
          <p:cNvPr id="12" name="Rectangle 28"/>
          <p:cNvSpPr>
            <a:spLocks noChangeArrowheads="1"/>
          </p:cNvSpPr>
          <p:nvPr/>
        </p:nvSpPr>
        <p:spPr bwMode="auto">
          <a:xfrm>
            <a:off x="3132" y="5967592"/>
            <a:ext cx="85407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1000" b="1" dirty="0" smtClean="0">
                <a:solidFill>
                  <a:srgbClr val="FF66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바탕" panose="02030600000101010101" pitchFamily="18" charset="-127"/>
              </a:rPr>
              <a:t>Step.4</a:t>
            </a:r>
            <a:endParaRPr lang="en-US" altLang="ko-KR" sz="1000" b="1" dirty="0">
              <a:solidFill>
                <a:srgbClr val="FF66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바탕" panose="02030600000101010101" pitchFamily="18" charset="-127"/>
            </a:endParaRPr>
          </a:p>
          <a:p>
            <a:pPr algn="r" eaLnBrk="1" latinLnBrk="1" hangingPunct="1"/>
            <a:r>
              <a:rPr lang="en-US" altLang="ko-KR" sz="1000" b="1" dirty="0">
                <a:solidFill>
                  <a:srgbClr val="59595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SandTg"/>
              </a:rPr>
              <a:t>Closure</a:t>
            </a: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9113838" y="1275103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452586" y="1295014"/>
            <a:ext cx="6350" cy="504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953845" y="981441"/>
            <a:ext cx="83227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900" dirty="0">
                <a:solidFill>
                  <a:srgbClr val="80808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~</a:t>
            </a:r>
            <a:r>
              <a:rPr lang="en-US" altLang="ko-KR" sz="900" dirty="0" smtClean="0">
                <a:solidFill>
                  <a:srgbClr val="80808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2014.12.19</a:t>
            </a:r>
            <a:endParaRPr lang="ko-KR" altLang="en-US" sz="900">
              <a:solidFill>
                <a:srgbClr val="80808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>
            <a:off x="912813" y="1295766"/>
            <a:ext cx="2539773" cy="142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Text Box 54"/>
          <p:cNvSpPr txBox="1">
            <a:spLocks noChangeArrowheads="1"/>
          </p:cNvSpPr>
          <p:nvPr/>
        </p:nvSpPr>
        <p:spPr bwMode="auto">
          <a:xfrm>
            <a:off x="1526582" y="1244966"/>
            <a:ext cx="1558925" cy="122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 err="1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마일스톤</a:t>
            </a:r>
            <a:r>
              <a:rPr lang="ko-KR" altLang="en-US" sz="8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1.1: 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B/E 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</a:t>
            </a:r>
            <a:r>
              <a:rPr lang="ko-KR" altLang="en-US" sz="80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</a:t>
            </a:r>
          </a:p>
        </p:txBody>
      </p:sp>
      <p:sp>
        <p:nvSpPr>
          <p:cNvPr id="18" name="AutoShape 57"/>
          <p:cNvSpPr>
            <a:spLocks noChangeArrowheads="1"/>
          </p:cNvSpPr>
          <p:nvPr/>
        </p:nvSpPr>
        <p:spPr bwMode="auto">
          <a:xfrm>
            <a:off x="8420106" y="6020302"/>
            <a:ext cx="684901" cy="216843"/>
          </a:xfrm>
          <a:prstGeom prst="homePlate">
            <a:avLst>
              <a:gd name="adj" fmla="val 31899"/>
            </a:avLst>
          </a:prstGeom>
          <a:solidFill>
            <a:schemeClr val="tx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" tIns="0" rIns="2160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900" b="1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산출물</a:t>
            </a:r>
            <a:endParaRPr lang="ko-KR" altLang="en-US" sz="900" b="1" dirty="0">
              <a:solidFill>
                <a:srgbClr val="FFFF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9" name="AutoShape 57"/>
          <p:cNvSpPr>
            <a:spLocks noChangeArrowheads="1"/>
          </p:cNvSpPr>
          <p:nvPr/>
        </p:nvSpPr>
        <p:spPr bwMode="auto">
          <a:xfrm>
            <a:off x="227013" y="1834177"/>
            <a:ext cx="682625" cy="259947"/>
          </a:xfrm>
          <a:prstGeom prst="homePlate">
            <a:avLst>
              <a:gd name="adj" fmla="val 27464"/>
            </a:avLst>
          </a:prstGeom>
          <a:solidFill>
            <a:schemeClr val="tx1">
              <a:lumMod val="65000"/>
              <a:lumOff val="35000"/>
              <a:alpha val="74901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21600" tIns="0" rIns="2160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900" b="1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환경분석</a:t>
            </a:r>
            <a:r>
              <a:rPr lang="en-US" altLang="ko-KR" sz="900" b="1" dirty="0" smtClean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en-US" altLang="ko-KR" sz="900" b="1" dirty="0">
              <a:solidFill>
                <a:srgbClr val="FFFF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9077336" y="6311854"/>
            <a:ext cx="720000" cy="1800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완료보고서</a:t>
            </a:r>
          </a:p>
        </p:txBody>
      </p:sp>
      <p:sp>
        <p:nvSpPr>
          <p:cNvPr id="32" name="AutoShape 57"/>
          <p:cNvSpPr>
            <a:spLocks noChangeArrowheads="1"/>
          </p:cNvSpPr>
          <p:nvPr/>
        </p:nvSpPr>
        <p:spPr bwMode="auto">
          <a:xfrm>
            <a:off x="3467767" y="5630863"/>
            <a:ext cx="4924275" cy="236125"/>
          </a:xfrm>
          <a:prstGeom prst="homePlate">
            <a:avLst>
              <a:gd name="adj" fmla="val 17171"/>
            </a:avLst>
          </a:prstGeom>
          <a:solidFill>
            <a:schemeClr val="tx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" tIns="0" rIns="2160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900" b="1" dirty="0">
                <a:solidFill>
                  <a:srgbClr val="FFFFF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검증</a:t>
            </a:r>
            <a:endParaRPr lang="ko-KR" altLang="en-US" sz="800" b="1" dirty="0">
              <a:solidFill>
                <a:srgbClr val="FFFFFF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Line 29"/>
          <p:cNvSpPr>
            <a:spLocks noChangeShapeType="1"/>
          </p:cNvSpPr>
          <p:nvPr/>
        </p:nvSpPr>
        <p:spPr bwMode="auto">
          <a:xfrm flipV="1">
            <a:off x="3458936" y="1513490"/>
            <a:ext cx="4961170" cy="14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8" name="Text Box 54"/>
          <p:cNvSpPr txBox="1">
            <a:spLocks noChangeArrowheads="1"/>
          </p:cNvSpPr>
          <p:nvPr/>
        </p:nvSpPr>
        <p:spPr bwMode="auto">
          <a:xfrm>
            <a:off x="5206091" y="1446816"/>
            <a:ext cx="1570038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 err="1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마일스톤</a:t>
            </a:r>
            <a:r>
              <a:rPr lang="ko-KR" altLang="en-US" sz="8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2.1: 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시험</a:t>
            </a:r>
            <a:endParaRPr lang="ko-KR" altLang="en-US" sz="80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1" name="Text Box 8"/>
          <p:cNvSpPr txBox="1">
            <a:spLocks noChangeArrowheads="1"/>
          </p:cNvSpPr>
          <p:nvPr/>
        </p:nvSpPr>
        <p:spPr bwMode="auto">
          <a:xfrm>
            <a:off x="8722645" y="981441"/>
            <a:ext cx="7617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900" dirty="0" smtClean="0">
                <a:solidFill>
                  <a:srgbClr val="80808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2014.12.31</a:t>
            </a:r>
            <a:endParaRPr lang="ko-KR" altLang="en-US" sz="900">
              <a:solidFill>
                <a:srgbClr val="80808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9075741" y="5422122"/>
            <a:ext cx="720000" cy="1800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연동 규약서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9075741" y="5644555"/>
            <a:ext cx="720000" cy="1800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개발자 가이드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9075741" y="5866988"/>
            <a:ext cx="720000" cy="1800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 Document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9075741" y="6094500"/>
            <a:ext cx="720000" cy="18000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운영자 가이드</a:t>
            </a:r>
          </a:p>
        </p:txBody>
      </p:sp>
      <p:sp>
        <p:nvSpPr>
          <p:cNvPr id="53" name="AutoShape 57"/>
          <p:cNvSpPr>
            <a:spLocks noChangeArrowheads="1"/>
          </p:cNvSpPr>
          <p:nvPr/>
        </p:nvSpPr>
        <p:spPr bwMode="auto">
          <a:xfrm>
            <a:off x="928349" y="2160380"/>
            <a:ext cx="1027113" cy="180000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템플릿 정의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7" name="Text Box 8"/>
          <p:cNvSpPr txBox="1">
            <a:spLocks noChangeArrowheads="1"/>
          </p:cNvSpPr>
          <p:nvPr/>
        </p:nvSpPr>
        <p:spPr bwMode="auto">
          <a:xfrm>
            <a:off x="3059197" y="981441"/>
            <a:ext cx="76976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900" dirty="0">
                <a:solidFill>
                  <a:srgbClr val="80808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~</a:t>
            </a:r>
            <a:r>
              <a:rPr lang="en-US" altLang="ko-KR" sz="900" dirty="0" smtClean="0">
                <a:solidFill>
                  <a:srgbClr val="80808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2014.10.4</a:t>
            </a:r>
            <a:endParaRPr lang="ko-KR" altLang="en-US" sz="900">
              <a:solidFill>
                <a:srgbClr val="80808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9" name="Rectangle 28"/>
          <p:cNvSpPr>
            <a:spLocks noChangeArrowheads="1"/>
          </p:cNvSpPr>
          <p:nvPr/>
        </p:nvSpPr>
        <p:spPr bwMode="auto">
          <a:xfrm>
            <a:off x="0" y="5587794"/>
            <a:ext cx="85407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1000" b="1" dirty="0" smtClean="0">
                <a:solidFill>
                  <a:srgbClr val="FF66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바탕" panose="02030600000101010101" pitchFamily="18" charset="-127"/>
              </a:rPr>
              <a:t>Step.3</a:t>
            </a:r>
          </a:p>
          <a:p>
            <a:pPr algn="r" eaLnBrk="1" latinLnBrk="1" hangingPunct="1"/>
            <a:r>
              <a:rPr lang="en-US" altLang="ko-KR" sz="1000" b="1" dirty="0" smtClean="0">
                <a:solidFill>
                  <a:srgbClr val="595959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  <a:cs typeface="SandTg"/>
              </a:rPr>
              <a:t>Test</a:t>
            </a:r>
            <a:endParaRPr lang="en-US" altLang="ko-KR" sz="1000" b="1" dirty="0">
              <a:solidFill>
                <a:srgbClr val="595959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  <a:cs typeface="SandTg"/>
            </a:endParaRPr>
          </a:p>
        </p:txBody>
      </p:sp>
      <p:sp>
        <p:nvSpPr>
          <p:cNvPr id="58" name="Line 13"/>
          <p:cNvSpPr>
            <a:spLocks noChangeShapeType="1"/>
          </p:cNvSpPr>
          <p:nvPr/>
        </p:nvSpPr>
        <p:spPr bwMode="auto">
          <a:xfrm>
            <a:off x="8413756" y="1284134"/>
            <a:ext cx="6350" cy="5040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0" name="AutoShape 57"/>
          <p:cNvSpPr>
            <a:spLocks noChangeArrowheads="1"/>
          </p:cNvSpPr>
          <p:nvPr/>
        </p:nvSpPr>
        <p:spPr bwMode="auto">
          <a:xfrm>
            <a:off x="2961053" y="2156661"/>
            <a:ext cx="1572402" cy="198516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템플릿 등록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삭제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수정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1" name="AutoShape 57"/>
          <p:cNvSpPr>
            <a:spLocks noChangeArrowheads="1"/>
          </p:cNvSpPr>
          <p:nvPr/>
        </p:nvSpPr>
        <p:spPr bwMode="auto">
          <a:xfrm>
            <a:off x="939802" y="2381592"/>
            <a:ext cx="2019866" cy="180000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 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템플릿 매핑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2" name="AutoShape 57"/>
          <p:cNvSpPr>
            <a:spLocks noChangeArrowheads="1"/>
          </p:cNvSpPr>
          <p:nvPr/>
        </p:nvSpPr>
        <p:spPr bwMode="auto">
          <a:xfrm>
            <a:off x="931862" y="2603019"/>
            <a:ext cx="2019866" cy="180000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 생성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3" name="AutoShape 57"/>
          <p:cNvSpPr>
            <a:spLocks noChangeArrowheads="1"/>
          </p:cNvSpPr>
          <p:nvPr/>
        </p:nvSpPr>
        <p:spPr bwMode="auto">
          <a:xfrm>
            <a:off x="2959667" y="2808777"/>
            <a:ext cx="1573787" cy="180478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 관리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4" name="AutoShape 57"/>
          <p:cNvSpPr>
            <a:spLocks noChangeArrowheads="1"/>
          </p:cNvSpPr>
          <p:nvPr/>
        </p:nvSpPr>
        <p:spPr bwMode="auto">
          <a:xfrm>
            <a:off x="2959666" y="2597729"/>
            <a:ext cx="4393185" cy="180000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 생성 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보완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Merge, Map Generation, Link Hover &amp; Thumb Image)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5" name="AutoShape 57"/>
          <p:cNvSpPr>
            <a:spLocks noChangeArrowheads="1"/>
          </p:cNvSpPr>
          <p:nvPr/>
        </p:nvSpPr>
        <p:spPr bwMode="auto">
          <a:xfrm>
            <a:off x="1858033" y="3030850"/>
            <a:ext cx="2675421" cy="173535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 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Preview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6" name="AutoShape 57"/>
          <p:cNvSpPr>
            <a:spLocks noChangeArrowheads="1"/>
          </p:cNvSpPr>
          <p:nvPr/>
        </p:nvSpPr>
        <p:spPr bwMode="auto">
          <a:xfrm>
            <a:off x="2959665" y="3251806"/>
            <a:ext cx="4393185" cy="180000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 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 Editing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7" name="AutoShape 57"/>
          <p:cNvSpPr>
            <a:spLocks noChangeArrowheads="1"/>
          </p:cNvSpPr>
          <p:nvPr/>
        </p:nvSpPr>
        <p:spPr bwMode="auto">
          <a:xfrm>
            <a:off x="4533454" y="3473401"/>
            <a:ext cx="1571256" cy="180000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수동 이미지 생성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8" name="AutoShape 57"/>
          <p:cNvSpPr>
            <a:spLocks noChangeArrowheads="1"/>
          </p:cNvSpPr>
          <p:nvPr/>
        </p:nvSpPr>
        <p:spPr bwMode="auto">
          <a:xfrm>
            <a:off x="2953864" y="3668841"/>
            <a:ext cx="1571256" cy="180000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수동 이미지 생성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763700" y="1585709"/>
            <a:ext cx="35618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900" b="1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9</a:t>
            </a:r>
            <a:r>
              <a:rPr lang="ko-KR" altLang="en-US" sz="900" b="1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</a:t>
            </a:r>
            <a:endParaRPr lang="ko-KR" altLang="en-US" sz="900" b="1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5852564" y="1583291"/>
            <a:ext cx="41870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900" b="1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11</a:t>
            </a:r>
            <a:r>
              <a:rPr lang="ko-KR" altLang="en-US" sz="900" b="1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</a:t>
            </a:r>
            <a:endParaRPr lang="ko-KR" altLang="en-US" sz="900" b="1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887697" y="1563817"/>
            <a:ext cx="4187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900" b="1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10</a:t>
            </a:r>
            <a:r>
              <a:rPr lang="ko-KR" altLang="en-US" sz="900" b="1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</a:t>
            </a:r>
            <a:endParaRPr lang="ko-KR" altLang="en-US" sz="900" b="1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7799639" y="1563817"/>
            <a:ext cx="41870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900" b="1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12</a:t>
            </a:r>
            <a:r>
              <a:rPr lang="ko-KR" altLang="en-US" sz="900" b="1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</a:t>
            </a:r>
            <a:endParaRPr lang="ko-KR" altLang="en-US" sz="900" b="1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3" name="AutoShape 57"/>
          <p:cNvSpPr>
            <a:spLocks noChangeArrowheads="1"/>
          </p:cNvSpPr>
          <p:nvPr/>
        </p:nvSpPr>
        <p:spPr bwMode="auto">
          <a:xfrm>
            <a:off x="4152668" y="3885406"/>
            <a:ext cx="3194904" cy="180000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스케쥴관리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실행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4" name="AutoShape 57"/>
          <p:cNvSpPr>
            <a:spLocks noChangeArrowheads="1"/>
          </p:cNvSpPr>
          <p:nvPr/>
        </p:nvSpPr>
        <p:spPr bwMode="auto">
          <a:xfrm>
            <a:off x="5463308" y="4101971"/>
            <a:ext cx="1894307" cy="195440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이미지작업 로그관리 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모니터링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5" name="AutoShape 57"/>
          <p:cNvSpPr>
            <a:spLocks noChangeArrowheads="1"/>
          </p:cNvSpPr>
          <p:nvPr/>
        </p:nvSpPr>
        <p:spPr bwMode="auto">
          <a:xfrm>
            <a:off x="5463308" y="4330733"/>
            <a:ext cx="1573218" cy="188273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서비스정보 관리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6" name="AutoShape 57"/>
          <p:cNvSpPr>
            <a:spLocks noChangeArrowheads="1"/>
          </p:cNvSpPr>
          <p:nvPr/>
        </p:nvSpPr>
        <p:spPr bwMode="auto">
          <a:xfrm>
            <a:off x="5463308" y="4561565"/>
            <a:ext cx="1884264" cy="194483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운영 지원 관리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7" name="AutoShape 57"/>
          <p:cNvSpPr>
            <a:spLocks noChangeArrowheads="1"/>
          </p:cNvSpPr>
          <p:nvPr/>
        </p:nvSpPr>
        <p:spPr bwMode="auto">
          <a:xfrm>
            <a:off x="1969458" y="4819650"/>
            <a:ext cx="2027775" cy="177613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SDP 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인터페이스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8" name="AutoShape 57"/>
          <p:cNvSpPr>
            <a:spLocks noChangeArrowheads="1"/>
          </p:cNvSpPr>
          <p:nvPr/>
        </p:nvSpPr>
        <p:spPr bwMode="auto">
          <a:xfrm>
            <a:off x="5917209" y="4798607"/>
            <a:ext cx="1430364" cy="198656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notification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9" name="AutoShape 57"/>
          <p:cNvSpPr>
            <a:spLocks noChangeArrowheads="1"/>
          </p:cNvSpPr>
          <p:nvPr/>
        </p:nvSpPr>
        <p:spPr bwMode="auto">
          <a:xfrm>
            <a:off x="1964577" y="5050550"/>
            <a:ext cx="2027775" cy="177613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CDN Distribution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0" name="AutoShape 57"/>
          <p:cNvSpPr>
            <a:spLocks noChangeArrowheads="1"/>
          </p:cNvSpPr>
          <p:nvPr/>
        </p:nvSpPr>
        <p:spPr bwMode="auto">
          <a:xfrm>
            <a:off x="2970919" y="5264553"/>
            <a:ext cx="1554201" cy="188697"/>
          </a:xfrm>
          <a:prstGeom prst="homePlate">
            <a:avLst>
              <a:gd name="adj" fmla="val 2085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Store Front Distribution</a:t>
            </a:r>
            <a:endParaRPr lang="en-US" altLang="ko-KR" sz="8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1" name="Line 29"/>
          <p:cNvSpPr>
            <a:spLocks noChangeShapeType="1"/>
          </p:cNvSpPr>
          <p:nvPr/>
        </p:nvSpPr>
        <p:spPr bwMode="auto">
          <a:xfrm>
            <a:off x="4577466" y="1317965"/>
            <a:ext cx="2770106" cy="17140"/>
          </a:xfrm>
          <a:prstGeom prst="line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2" name="Text Box 54"/>
          <p:cNvSpPr txBox="1">
            <a:spLocks noChangeArrowheads="1"/>
          </p:cNvSpPr>
          <p:nvPr/>
        </p:nvSpPr>
        <p:spPr bwMode="auto">
          <a:xfrm>
            <a:off x="5239294" y="1268420"/>
            <a:ext cx="1558925" cy="122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 err="1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마일스톤</a:t>
            </a:r>
            <a:r>
              <a:rPr lang="ko-KR" altLang="en-US" sz="800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8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1.2: Admin </a:t>
            </a:r>
            <a:r>
              <a:rPr lang="ko-KR" altLang="en-US" sz="8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</a:t>
            </a:r>
            <a:endParaRPr lang="ko-KR" altLang="en-US" sz="80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3" name="Line 13"/>
          <p:cNvSpPr>
            <a:spLocks noChangeShapeType="1"/>
          </p:cNvSpPr>
          <p:nvPr/>
        </p:nvSpPr>
        <p:spPr bwMode="auto">
          <a:xfrm>
            <a:off x="4562285" y="1271854"/>
            <a:ext cx="6350" cy="50400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4" name="Line 13"/>
          <p:cNvSpPr>
            <a:spLocks noChangeShapeType="1"/>
          </p:cNvSpPr>
          <p:nvPr/>
        </p:nvSpPr>
        <p:spPr bwMode="auto">
          <a:xfrm>
            <a:off x="7344397" y="1257624"/>
            <a:ext cx="6350" cy="504000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05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2)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인원계획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IV.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추진전략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53719"/>
              </p:ext>
            </p:extLst>
          </p:nvPr>
        </p:nvGraphicFramePr>
        <p:xfrm>
          <a:off x="565544" y="1053752"/>
          <a:ext cx="8822297" cy="3126360"/>
        </p:xfrm>
        <a:graphic>
          <a:graphicData uri="http://schemas.openxmlformats.org/drawingml/2006/table">
            <a:tbl>
              <a:tblPr/>
              <a:tblGrid>
                <a:gridCol w="529723"/>
                <a:gridCol w="590948"/>
                <a:gridCol w="511565"/>
                <a:gridCol w="2544837"/>
                <a:gridCol w="550316"/>
                <a:gridCol w="550316"/>
                <a:gridCol w="550316"/>
                <a:gridCol w="550316"/>
                <a:gridCol w="550316"/>
                <a:gridCol w="550316"/>
                <a:gridCol w="550316"/>
                <a:gridCol w="793012"/>
              </a:tblGrid>
              <a:tr h="3250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순번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이름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등급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역할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투입 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M/M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유사과제경험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비고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2506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계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9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10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11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12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ChatON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bg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Always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502" marR="3502" marT="3498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523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이정우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특급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프로젝트관리 및 설계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4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23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최원주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특급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어플리케이션 아키텍트</a:t>
                      </a: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이미지모듈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4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23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추경일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고급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데이터 아키텍트</a:t>
                      </a: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이미지</a:t>
                      </a: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&lt;-&gt;</a:t>
                      </a: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템플릿 관리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4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23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유선미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중급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인터페이스 </a:t>
                      </a: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(SDP/CDN)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4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239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5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유길용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초급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어드민</a:t>
                      </a: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/ </a:t>
                      </a: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인터페이스 </a:t>
                      </a: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(Noti)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3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O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713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6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임정빈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초급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어드민 </a:t>
                      </a: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/ </a:t>
                      </a:r>
                      <a:r>
                        <a:rPr kumimoji="0" lang="ko-KR" altLang="en-US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운영지원 부 개발</a:t>
                      </a: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3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1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7131">
                <a:tc gridSpan="4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합계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kern="0" baseline="0" noProof="1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22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kern="0" baseline="0" noProof="1" smtClean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2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4072" y="2721111"/>
            <a:ext cx="3233058" cy="8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  <a:defRPr/>
            </a:pPr>
            <a:r>
              <a:rPr lang="ko-KR" altLang="en-US" sz="4400" b="1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charset="0"/>
              </a:rPr>
              <a:t>감사합니다</a:t>
            </a:r>
            <a:endParaRPr lang="ko-KR" altLang="en-US" sz="4400" b="1" dirty="0">
              <a:latin typeface="나눔명조 ExtraBold" panose="02020603020101020101" pitchFamily="18" charset="-127"/>
              <a:ea typeface="나눔명조 ExtraBold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51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인력현황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3" name="Rectangle 82"/>
          <p:cNvSpPr>
            <a:spLocks noChangeArrowheads="1"/>
          </p:cNvSpPr>
          <p:nvPr/>
        </p:nvSpPr>
        <p:spPr bwMode="auto">
          <a:xfrm>
            <a:off x="688479" y="782621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조직구성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회사소개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Rectangle 82"/>
          <p:cNvSpPr>
            <a:spLocks noChangeArrowheads="1"/>
          </p:cNvSpPr>
          <p:nvPr/>
        </p:nvSpPr>
        <p:spPr bwMode="auto">
          <a:xfrm>
            <a:off x="2541941" y="1334522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대표이사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Rectangle 82"/>
          <p:cNvSpPr>
            <a:spLocks noChangeArrowheads="1"/>
          </p:cNvSpPr>
          <p:nvPr/>
        </p:nvSpPr>
        <p:spPr bwMode="auto">
          <a:xfrm>
            <a:off x="2541940" y="1895869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en-US" altLang="ko-KR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CS</a:t>
            </a:r>
            <a:r>
              <a:rPr lang="ko-KR" altLang="en-US" sz="900" b="1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사업본부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4" name="Rectangle 82"/>
          <p:cNvSpPr>
            <a:spLocks noChangeArrowheads="1"/>
          </p:cNvSpPr>
          <p:nvPr/>
        </p:nvSpPr>
        <p:spPr bwMode="auto">
          <a:xfrm>
            <a:off x="1374137" y="1895869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기업부설연구소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Rectangle 82"/>
          <p:cNvSpPr>
            <a:spLocks noChangeArrowheads="1"/>
          </p:cNvSpPr>
          <p:nvPr/>
        </p:nvSpPr>
        <p:spPr bwMode="auto">
          <a:xfrm>
            <a:off x="3709743" y="1896846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경영지원팀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6" name="Rectangle 82"/>
          <p:cNvSpPr>
            <a:spLocks noChangeArrowheads="1"/>
          </p:cNvSpPr>
          <p:nvPr/>
        </p:nvSpPr>
        <p:spPr bwMode="auto">
          <a:xfrm>
            <a:off x="2541941" y="2570597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컨버전스 개발그룹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7" name="Rectangle 82"/>
          <p:cNvSpPr>
            <a:spLocks noChangeArrowheads="1"/>
          </p:cNvSpPr>
          <p:nvPr/>
        </p:nvSpPr>
        <p:spPr bwMode="auto">
          <a:xfrm>
            <a:off x="917998" y="2570596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기획 팀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8" name="Rectangle 82"/>
          <p:cNvSpPr>
            <a:spLocks noChangeArrowheads="1"/>
          </p:cNvSpPr>
          <p:nvPr/>
        </p:nvSpPr>
        <p:spPr bwMode="auto">
          <a:xfrm>
            <a:off x="4161939" y="2570596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영업 팀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꺾인 연결선 3"/>
          <p:cNvCxnSpPr>
            <a:stCxn id="22" idx="2"/>
            <a:endCxn id="25" idx="0"/>
          </p:cNvCxnSpPr>
          <p:nvPr/>
        </p:nvCxnSpPr>
        <p:spPr bwMode="auto">
          <a:xfrm rot="16200000" flipH="1">
            <a:off x="3529143" y="1176245"/>
            <a:ext cx="273399" cy="116780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꺾인 연결선 32"/>
          <p:cNvCxnSpPr>
            <a:stCxn id="22" idx="2"/>
            <a:endCxn id="24" idx="0"/>
          </p:cNvCxnSpPr>
          <p:nvPr/>
        </p:nvCxnSpPr>
        <p:spPr bwMode="auto">
          <a:xfrm rot="5400000">
            <a:off x="2361828" y="1175756"/>
            <a:ext cx="272422" cy="116780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꺾인 연결선 35"/>
          <p:cNvCxnSpPr>
            <a:stCxn id="22" idx="2"/>
            <a:endCxn id="23" idx="0"/>
          </p:cNvCxnSpPr>
          <p:nvPr/>
        </p:nvCxnSpPr>
        <p:spPr bwMode="auto">
          <a:xfrm flipH="1">
            <a:off x="3081940" y="1623447"/>
            <a:ext cx="1" cy="27242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꺾인 연결선 40"/>
          <p:cNvCxnSpPr>
            <a:stCxn id="23" idx="2"/>
            <a:endCxn id="28" idx="0"/>
          </p:cNvCxnSpPr>
          <p:nvPr/>
        </p:nvCxnSpPr>
        <p:spPr bwMode="auto">
          <a:xfrm rot="16200000" flipH="1">
            <a:off x="3699038" y="1567695"/>
            <a:ext cx="385802" cy="16199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꺾인 연결선 41"/>
          <p:cNvCxnSpPr>
            <a:stCxn id="23" idx="2"/>
            <a:endCxn id="27" idx="0"/>
          </p:cNvCxnSpPr>
          <p:nvPr/>
        </p:nvCxnSpPr>
        <p:spPr bwMode="auto">
          <a:xfrm rot="5400000">
            <a:off x="2077068" y="1565724"/>
            <a:ext cx="385802" cy="162394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꺾인 연결선 35"/>
          <p:cNvCxnSpPr>
            <a:stCxn id="23" idx="2"/>
            <a:endCxn id="26" idx="0"/>
          </p:cNvCxnSpPr>
          <p:nvPr/>
        </p:nvCxnSpPr>
        <p:spPr bwMode="auto">
          <a:xfrm>
            <a:off x="3081940" y="2184794"/>
            <a:ext cx="1" cy="38580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82"/>
          <p:cNvSpPr>
            <a:spLocks noChangeArrowheads="1"/>
          </p:cNvSpPr>
          <p:nvPr/>
        </p:nvSpPr>
        <p:spPr bwMode="auto">
          <a:xfrm>
            <a:off x="2541940" y="2958128"/>
            <a:ext cx="1080000" cy="1073941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t"/>
          <a:lstStyle/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PM/PL 7</a:t>
            </a:r>
            <a:r>
              <a:rPr lang="ko-KR" altLang="en-US" sz="900" b="1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명</a:t>
            </a:r>
            <a:r>
              <a:rPr lang="en-US" altLang="ko-KR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 </a:t>
            </a:r>
            <a:r>
              <a:rPr lang="en-US" altLang="ko-KR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</a:t>
            </a:r>
            <a:r>
              <a:rPr lang="ko-KR" altLang="en-US" sz="900" b="1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명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0" name="Rectangle 82"/>
          <p:cNvSpPr>
            <a:spLocks noChangeArrowheads="1"/>
          </p:cNvSpPr>
          <p:nvPr/>
        </p:nvSpPr>
        <p:spPr bwMode="auto">
          <a:xfrm>
            <a:off x="925881" y="2956398"/>
            <a:ext cx="1080000" cy="1073941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t"/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기획 </a:t>
            </a:r>
            <a:r>
              <a:rPr lang="en-US" altLang="ko-KR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  <a:r>
              <a:rPr lang="ko-KR" altLang="en-US" sz="900" b="1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명</a:t>
            </a:r>
            <a:endParaRPr lang="en-US" altLang="ko-KR" sz="900" b="1" dirty="0" smtClean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디자인</a:t>
            </a:r>
            <a:r>
              <a:rPr lang="en-US" altLang="ko-KR" sz="900" b="1" dirty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sz="900" b="1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명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1" name="Rectangle 82"/>
          <p:cNvSpPr>
            <a:spLocks noChangeArrowheads="1"/>
          </p:cNvSpPr>
          <p:nvPr/>
        </p:nvSpPr>
        <p:spPr bwMode="auto">
          <a:xfrm>
            <a:off x="4161939" y="2956399"/>
            <a:ext cx="1080000" cy="1073941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t"/>
          <a:lstStyle/>
          <a:p>
            <a:pPr algn="ctr"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900" b="1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본부장 겸임</a:t>
            </a:r>
            <a:r>
              <a:rPr lang="en-US" altLang="ko-KR" sz="900" b="1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900" b="1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81" name="차트 80"/>
          <p:cNvGraphicFramePr/>
          <p:nvPr>
            <p:extLst>
              <p:ext uri="{D42A27DB-BD31-4B8C-83A1-F6EECF244321}">
                <p14:modId xmlns:p14="http://schemas.microsoft.com/office/powerpoint/2010/main" val="636321275"/>
              </p:ext>
            </p:extLst>
          </p:nvPr>
        </p:nvGraphicFramePr>
        <p:xfrm>
          <a:off x="5904412" y="1588438"/>
          <a:ext cx="2769910" cy="235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" name="직사각형 43"/>
          <p:cNvSpPr/>
          <p:nvPr/>
        </p:nvSpPr>
        <p:spPr>
          <a:xfrm>
            <a:off x="3875314" y="1334522"/>
            <a:ext cx="13666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(2014. 8. 25 </a:t>
            </a:r>
            <a:r>
              <a:rPr lang="ko-KR" altLang="en-US" sz="1000" b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현재</a:t>
            </a:r>
            <a:r>
              <a:rPr lang="en-US" altLang="ko-KR" sz="1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1000" b="1" dirty="0"/>
          </a:p>
        </p:txBody>
      </p:sp>
      <p:sp>
        <p:nvSpPr>
          <p:cNvPr id="45" name="직사각형 44"/>
          <p:cNvSpPr/>
          <p:nvPr/>
        </p:nvSpPr>
        <p:spPr bwMode="auto">
          <a:xfrm>
            <a:off x="2333897" y="2472741"/>
            <a:ext cx="1445623" cy="169866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cs typeface="Arial" charset="0"/>
            </a:endParaRPr>
          </a:p>
        </p:txBody>
      </p:sp>
      <p:graphicFrame>
        <p:nvGraphicFramePr>
          <p:cNvPr id="82" name="차트 81"/>
          <p:cNvGraphicFramePr/>
          <p:nvPr>
            <p:extLst>
              <p:ext uri="{D42A27DB-BD31-4B8C-83A1-F6EECF244321}">
                <p14:modId xmlns:p14="http://schemas.microsoft.com/office/powerpoint/2010/main" val="816238779"/>
              </p:ext>
            </p:extLst>
          </p:nvPr>
        </p:nvGraphicFramePr>
        <p:xfrm>
          <a:off x="1138174" y="4340346"/>
          <a:ext cx="3023765" cy="2204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3" name="차트 82"/>
          <p:cNvGraphicFramePr/>
          <p:nvPr>
            <p:extLst>
              <p:ext uri="{D42A27DB-BD31-4B8C-83A1-F6EECF244321}">
                <p14:modId xmlns:p14="http://schemas.microsoft.com/office/powerpoint/2010/main" val="629130817"/>
              </p:ext>
            </p:extLst>
          </p:nvPr>
        </p:nvGraphicFramePr>
        <p:xfrm>
          <a:off x="4161939" y="4345577"/>
          <a:ext cx="3806335" cy="2203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591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주요사업소개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3" name="Rectangle 82"/>
          <p:cNvSpPr>
            <a:spLocks noChangeArrowheads="1"/>
          </p:cNvSpPr>
          <p:nvPr/>
        </p:nvSpPr>
        <p:spPr bwMode="auto">
          <a:xfrm>
            <a:off x="688477" y="782621"/>
            <a:ext cx="3195545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Back-end</a:t>
            </a:r>
            <a:r>
              <a:rPr lang="ko-KR" altLang="en-US" sz="12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관리 시스템 </a:t>
            </a: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&amp; Admin Portal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회사소개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8159" y="1350502"/>
            <a:ext cx="31422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ChatON LIVE Platform (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삼성전자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;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2012~2014)</a:t>
            </a:r>
            <a:endParaRPr lang="en-US" altLang="ko-KR" sz="1100" b="1" dirty="0">
              <a:solidFill>
                <a:schemeClr val="accent6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8" name="모서리가 둥근 사각형 설명선 57"/>
          <p:cNvSpPr/>
          <p:nvPr/>
        </p:nvSpPr>
        <p:spPr>
          <a:xfrm>
            <a:off x="595441" y="1630329"/>
            <a:ext cx="4446822" cy="1378335"/>
          </a:xfrm>
          <a:prstGeom prst="wedgeRoundRectCallout">
            <a:avLst>
              <a:gd name="adj1" fmla="val 22530"/>
              <a:gd name="adj2" fmla="val 63198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▶ ChatON B2B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연계형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서비스 플랫폼</a:t>
            </a:r>
            <a:endParaRPr lang="en-US" altLang="ko-KR" sz="10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-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파트너 사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&amp;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일반유저의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Contents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등록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배포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관리 지원 서비스</a:t>
            </a:r>
            <a:endParaRPr lang="en-US" altLang="ko-KR" sz="10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- Feed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를 통한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contents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입수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관리</a:t>
            </a:r>
            <a:r>
              <a:rPr lang="en-US" altLang="ko-KR" sz="1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저장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-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신규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Contents CMS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강화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Platform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제공</a:t>
            </a:r>
            <a:endParaRPr lang="en-US" altLang="ko-KR" sz="10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-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뉴스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CP Contents, icon/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폰트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/BG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000" dirty="0" err="1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샵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게임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스포츠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폐쇄형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SNS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등</a:t>
            </a:r>
            <a:endParaRPr lang="ko-KR" altLang="en-US" sz="1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595441" y="3285079"/>
            <a:ext cx="4629702" cy="2790610"/>
            <a:chOff x="1331640" y="3181055"/>
            <a:chExt cx="7737815" cy="3344290"/>
          </a:xfrm>
        </p:grpSpPr>
        <p:pic>
          <p:nvPicPr>
            <p:cNvPr id="60" name="Picture 4" descr="D:\04_jhy\Desktop\삼성 쳇온\80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4" t="11843" r="5201" b="1904"/>
            <a:stretch/>
          </p:blipFill>
          <p:spPr bwMode="auto">
            <a:xfrm>
              <a:off x="1331640" y="3181055"/>
              <a:ext cx="5273575" cy="3344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5" descr="D:\04_jhy\Desktop\삼성 쳇온\etc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" t="21487" r="8726" b="3960"/>
            <a:stretch/>
          </p:blipFill>
          <p:spPr bwMode="auto">
            <a:xfrm>
              <a:off x="6516216" y="3689730"/>
              <a:ext cx="2435454" cy="1323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자유형 61"/>
            <p:cNvSpPr/>
            <p:nvPr/>
          </p:nvSpPr>
          <p:spPr>
            <a:xfrm>
              <a:off x="6375129" y="3418318"/>
              <a:ext cx="2694326" cy="1780262"/>
            </a:xfrm>
            <a:custGeom>
              <a:avLst/>
              <a:gdLst>
                <a:gd name="connsiteX0" fmla="*/ 25671 w 2694326"/>
                <a:gd name="connsiteY0" fmla="*/ 709301 h 1780262"/>
                <a:gd name="connsiteX1" fmla="*/ 153858 w 2694326"/>
                <a:gd name="connsiteY1" fmla="*/ 307648 h 1780262"/>
                <a:gd name="connsiteX2" fmla="*/ 692243 w 2694326"/>
                <a:gd name="connsiteY2" fmla="*/ 85458 h 1780262"/>
                <a:gd name="connsiteX3" fmla="*/ 1375907 w 2694326"/>
                <a:gd name="connsiteY3" fmla="*/ 59820 h 1780262"/>
                <a:gd name="connsiteX4" fmla="*/ 1957021 w 2694326"/>
                <a:gd name="connsiteY4" fmla="*/ 94003 h 1780262"/>
                <a:gd name="connsiteX5" fmla="*/ 2486860 w 2694326"/>
                <a:gd name="connsiteY5" fmla="*/ 179461 h 1780262"/>
                <a:gd name="connsiteX6" fmla="*/ 2674867 w 2694326"/>
                <a:gd name="connsiteY6" fmla="*/ 512747 h 1780262"/>
                <a:gd name="connsiteX7" fmla="*/ 2674867 w 2694326"/>
                <a:gd name="connsiteY7" fmla="*/ 1170774 h 1780262"/>
                <a:gd name="connsiteX8" fmla="*/ 2555226 w 2694326"/>
                <a:gd name="connsiteY8" fmla="*/ 1478422 h 1780262"/>
                <a:gd name="connsiteX9" fmla="*/ 2204849 w 2694326"/>
                <a:gd name="connsiteY9" fmla="*/ 1726250 h 1780262"/>
                <a:gd name="connsiteX10" fmla="*/ 991346 w 2694326"/>
                <a:gd name="connsiteY10" fmla="*/ 1777525 h 1780262"/>
                <a:gd name="connsiteX11" fmla="*/ 452961 w 2694326"/>
                <a:gd name="connsiteY11" fmla="*/ 1674975 h 1780262"/>
                <a:gd name="connsiteX12" fmla="*/ 111129 w 2694326"/>
                <a:gd name="connsiteY12" fmla="*/ 1410056 h 1780262"/>
                <a:gd name="connsiteX13" fmla="*/ 34 w 2694326"/>
                <a:gd name="connsiteY13" fmla="*/ 982766 h 1780262"/>
                <a:gd name="connsiteX14" fmla="*/ 102583 w 2694326"/>
                <a:gd name="connsiteY14" fmla="*/ 555476 h 1780262"/>
                <a:gd name="connsiteX15" fmla="*/ 367503 w 2694326"/>
                <a:gd name="connsiteY15" fmla="*/ 256374 h 1780262"/>
                <a:gd name="connsiteX16" fmla="*/ 769155 w 2694326"/>
                <a:gd name="connsiteY16" fmla="*/ 102549 h 1780262"/>
                <a:gd name="connsiteX17" fmla="*/ 1204991 w 2694326"/>
                <a:gd name="connsiteY17" fmla="*/ 0 h 17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94326" h="1780262">
                  <a:moveTo>
                    <a:pt x="25671" y="709301"/>
                  </a:moveTo>
                  <a:cubicBezTo>
                    <a:pt x="34217" y="560461"/>
                    <a:pt x="42763" y="411622"/>
                    <a:pt x="153858" y="307648"/>
                  </a:cubicBezTo>
                  <a:cubicBezTo>
                    <a:pt x="264953" y="203674"/>
                    <a:pt x="488568" y="126763"/>
                    <a:pt x="692243" y="85458"/>
                  </a:cubicBezTo>
                  <a:cubicBezTo>
                    <a:pt x="895918" y="44153"/>
                    <a:pt x="1165111" y="58396"/>
                    <a:pt x="1375907" y="59820"/>
                  </a:cubicBezTo>
                  <a:cubicBezTo>
                    <a:pt x="1586703" y="61244"/>
                    <a:pt x="1771862" y="74063"/>
                    <a:pt x="1957021" y="94003"/>
                  </a:cubicBezTo>
                  <a:cubicBezTo>
                    <a:pt x="2142180" y="113943"/>
                    <a:pt x="2367219" y="109670"/>
                    <a:pt x="2486860" y="179461"/>
                  </a:cubicBezTo>
                  <a:cubicBezTo>
                    <a:pt x="2606501" y="249252"/>
                    <a:pt x="2643533" y="347528"/>
                    <a:pt x="2674867" y="512747"/>
                  </a:cubicBezTo>
                  <a:cubicBezTo>
                    <a:pt x="2706201" y="677966"/>
                    <a:pt x="2694807" y="1009828"/>
                    <a:pt x="2674867" y="1170774"/>
                  </a:cubicBezTo>
                  <a:cubicBezTo>
                    <a:pt x="2654927" y="1331720"/>
                    <a:pt x="2633562" y="1385843"/>
                    <a:pt x="2555226" y="1478422"/>
                  </a:cubicBezTo>
                  <a:cubicBezTo>
                    <a:pt x="2476890" y="1571001"/>
                    <a:pt x="2465496" y="1676400"/>
                    <a:pt x="2204849" y="1726250"/>
                  </a:cubicBezTo>
                  <a:cubicBezTo>
                    <a:pt x="1944202" y="1776100"/>
                    <a:pt x="1283327" y="1786071"/>
                    <a:pt x="991346" y="1777525"/>
                  </a:cubicBezTo>
                  <a:cubicBezTo>
                    <a:pt x="699365" y="1768979"/>
                    <a:pt x="599664" y="1736220"/>
                    <a:pt x="452961" y="1674975"/>
                  </a:cubicBezTo>
                  <a:cubicBezTo>
                    <a:pt x="306258" y="1613730"/>
                    <a:pt x="186617" y="1525424"/>
                    <a:pt x="111129" y="1410056"/>
                  </a:cubicBezTo>
                  <a:cubicBezTo>
                    <a:pt x="35641" y="1294688"/>
                    <a:pt x="1458" y="1125196"/>
                    <a:pt x="34" y="982766"/>
                  </a:cubicBezTo>
                  <a:cubicBezTo>
                    <a:pt x="-1390" y="840336"/>
                    <a:pt x="41338" y="676541"/>
                    <a:pt x="102583" y="555476"/>
                  </a:cubicBezTo>
                  <a:cubicBezTo>
                    <a:pt x="163828" y="434411"/>
                    <a:pt x="256408" y="331862"/>
                    <a:pt x="367503" y="256374"/>
                  </a:cubicBezTo>
                  <a:cubicBezTo>
                    <a:pt x="478598" y="180886"/>
                    <a:pt x="629574" y="145278"/>
                    <a:pt x="769155" y="102549"/>
                  </a:cubicBezTo>
                  <a:cubicBezTo>
                    <a:pt x="908736" y="59820"/>
                    <a:pt x="1056863" y="29910"/>
                    <a:pt x="1204991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 rot="21286641">
              <a:off x="6600648" y="5202038"/>
              <a:ext cx="999858" cy="318585"/>
            </a:xfrm>
            <a:custGeom>
              <a:avLst/>
              <a:gdLst>
                <a:gd name="connsiteX0" fmla="*/ 0 w 999858"/>
                <a:gd name="connsiteY0" fmla="*/ 119641 h 318585"/>
                <a:gd name="connsiteX1" fmla="*/ 666572 w 999858"/>
                <a:gd name="connsiteY1" fmla="*/ 316195 h 318585"/>
                <a:gd name="connsiteX2" fmla="*/ 999858 w 999858"/>
                <a:gd name="connsiteY2" fmla="*/ 0 h 31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858" h="318585">
                  <a:moveTo>
                    <a:pt x="0" y="119641"/>
                  </a:moveTo>
                  <a:cubicBezTo>
                    <a:pt x="249964" y="227888"/>
                    <a:pt x="499929" y="336135"/>
                    <a:pt x="666572" y="316195"/>
                  </a:cubicBezTo>
                  <a:cubicBezTo>
                    <a:pt x="833215" y="296255"/>
                    <a:pt x="916536" y="148127"/>
                    <a:pt x="999858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7426295" y="5085184"/>
              <a:ext cx="213645" cy="146216"/>
            </a:xfrm>
            <a:custGeom>
              <a:avLst/>
              <a:gdLst>
                <a:gd name="connsiteX0" fmla="*/ 213645 w 213645"/>
                <a:gd name="connsiteY0" fmla="*/ 146216 h 146216"/>
                <a:gd name="connsiteX1" fmla="*/ 162370 w 213645"/>
                <a:gd name="connsiteY1" fmla="*/ 938 h 146216"/>
                <a:gd name="connsiteX2" fmla="*/ 0 w 213645"/>
                <a:gd name="connsiteY2" fmla="*/ 94941 h 14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645" h="146216">
                  <a:moveTo>
                    <a:pt x="213645" y="146216"/>
                  </a:moveTo>
                  <a:cubicBezTo>
                    <a:pt x="205811" y="77850"/>
                    <a:pt x="197977" y="9484"/>
                    <a:pt x="162370" y="938"/>
                  </a:cubicBezTo>
                  <a:cubicBezTo>
                    <a:pt x="126763" y="-7608"/>
                    <a:pt x="63381" y="43666"/>
                    <a:pt x="0" y="94941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40" y="1400068"/>
            <a:ext cx="3823063" cy="2508410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015" y="3747212"/>
            <a:ext cx="734419" cy="105359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402" y="3743519"/>
            <a:ext cx="733278" cy="105368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5810906" y="6075689"/>
            <a:ext cx="3457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Always 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Here &amp; Now (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삼성전자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;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2013~2014)</a:t>
            </a:r>
            <a:endParaRPr lang="en-US" altLang="ko-KR" sz="1100" b="1" dirty="0">
              <a:solidFill>
                <a:schemeClr val="accent6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93" name="모서리가 둥근 사각형 설명선 192"/>
          <p:cNvSpPr/>
          <p:nvPr/>
        </p:nvSpPr>
        <p:spPr>
          <a:xfrm>
            <a:off x="5819332" y="4996164"/>
            <a:ext cx="3812348" cy="1038162"/>
          </a:xfrm>
          <a:prstGeom prst="wedgeRoundRectCallout">
            <a:avLst>
              <a:gd name="adj1" fmla="val 23509"/>
              <a:gd name="adj2" fmla="val -62868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▶ CP </a:t>
            </a:r>
            <a:r>
              <a:rPr lang="ko-KR" altLang="en-US" sz="100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연계형 추천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100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서비스 플랫폼</a:t>
            </a:r>
            <a:endParaRPr lang="en-US" altLang="ko-KR" sz="1000" dirty="0" smtClean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- CP</a:t>
            </a:r>
            <a:r>
              <a:rPr lang="ko-KR" altLang="en-US" sz="100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Contents 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등록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배포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관리 </a:t>
            </a:r>
            <a:r>
              <a:rPr lang="ko-KR" altLang="en-US" sz="100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지원 서비스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(ChatON </a:t>
            </a:r>
            <a:r>
              <a:rPr lang="ko-KR" altLang="en-US" sz="100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유사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- </a:t>
            </a:r>
            <a:r>
              <a:rPr lang="ko-KR" altLang="en-US" sz="100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빅데이터 연동 및 </a:t>
            </a:r>
            <a:endParaRPr lang="ko-KR" altLang="en-US" sz="1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- Dynamic / Static </a:t>
            </a:r>
            <a:r>
              <a:rPr lang="ko-KR" altLang="en-US" sz="100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컨텐츠 </a:t>
            </a:r>
            <a:r>
              <a:rPr lang="en-US" altLang="ko-KR" sz="1000" dirty="0" smtClean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Feed</a:t>
            </a:r>
            <a:endParaRPr lang="ko-KR" altLang="en-US" sz="100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0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주요사업소개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3" name="Rectangle 82"/>
          <p:cNvSpPr>
            <a:spLocks noChangeArrowheads="1"/>
          </p:cNvSpPr>
          <p:nvPr/>
        </p:nvSpPr>
        <p:spPr bwMode="auto">
          <a:xfrm>
            <a:off x="688477" y="782621"/>
            <a:ext cx="3195545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CMS (Contents Management System)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회사소개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73215" y="1684479"/>
            <a:ext cx="4104456" cy="2142947"/>
            <a:chOff x="595313" y="2012950"/>
            <a:chExt cx="8715375" cy="4143375"/>
          </a:xfrm>
        </p:grpSpPr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809750" y="2012950"/>
              <a:ext cx="6286500" cy="414337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r>
                <a:rPr lang="en-US" altLang="ko-KR" sz="9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Content Management System</a:t>
              </a: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595313" y="2941638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8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Nate</a:t>
              </a: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595313" y="365601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2"/>
              </a:solidFill>
              <a:prstDash val="dash"/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Cine21</a:t>
              </a: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8310563" y="251301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Market/</a:t>
              </a:r>
            </a:p>
            <a:p>
              <a:pPr algn="ctr" latinLnBrk="1">
                <a:defRPr/>
              </a:pPr>
              <a:r>
                <a:rPr lang="en-US" altLang="ko-KR" sz="6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Channel</a:t>
              </a: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 Zone/</a:t>
              </a:r>
            </a:p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Community</a:t>
              </a: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8310563" y="3227388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ADP</a:t>
              </a:r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8310563" y="4656138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BSS</a:t>
              </a:r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auto">
            <a:xfrm>
              <a:off x="595313" y="451326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8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MPT</a:t>
              </a:r>
            </a:p>
          </p:txBody>
        </p: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595313" y="5227638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8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DRM</a:t>
              </a: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8310563" y="394176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6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Search Engine</a:t>
              </a: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8310563" y="537051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IDS</a:t>
              </a:r>
            </a:p>
          </p:txBody>
        </p:sp>
        <p:sp>
          <p:nvSpPr>
            <p:cNvPr id="30" name="직사각형 65"/>
            <p:cNvSpPr>
              <a:spLocks noChangeArrowheads="1"/>
            </p:cNvSpPr>
            <p:nvPr/>
          </p:nvSpPr>
          <p:spPr bwMode="auto">
            <a:xfrm>
              <a:off x="1952625" y="2370138"/>
              <a:ext cx="857250" cy="364331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1" name="Text Box 208"/>
            <p:cNvSpPr txBox="1">
              <a:spLocks noChangeArrowheads="1"/>
            </p:cNvSpPr>
            <p:nvPr/>
          </p:nvSpPr>
          <p:spPr bwMode="auto">
            <a:xfrm>
              <a:off x="1952625" y="2441575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(Inbound)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IF Component</a:t>
              </a:r>
              <a:endParaRPr lang="ko-KR" altLang="en-US" sz="5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직사각형 65"/>
            <p:cNvSpPr>
              <a:spLocks noChangeArrowheads="1"/>
            </p:cNvSpPr>
            <p:nvPr/>
          </p:nvSpPr>
          <p:spPr bwMode="auto">
            <a:xfrm>
              <a:off x="7096125" y="2370138"/>
              <a:ext cx="857250" cy="364331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3" name="Text Box 208"/>
            <p:cNvSpPr txBox="1">
              <a:spLocks noChangeArrowheads="1"/>
            </p:cNvSpPr>
            <p:nvPr/>
          </p:nvSpPr>
          <p:spPr bwMode="auto">
            <a:xfrm>
              <a:off x="7096125" y="2441575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(Outbound)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IF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Component</a:t>
              </a:r>
              <a:endParaRPr lang="ko-KR" altLang="en-US" sz="5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4" name="직사각형 65"/>
            <p:cNvSpPr>
              <a:spLocks noChangeArrowheads="1"/>
            </p:cNvSpPr>
            <p:nvPr/>
          </p:nvSpPr>
          <p:spPr bwMode="auto">
            <a:xfrm>
              <a:off x="2952750" y="5370513"/>
              <a:ext cx="4000500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5" name="Text Box 208"/>
            <p:cNvSpPr txBox="1">
              <a:spLocks noChangeArrowheads="1"/>
            </p:cNvSpPr>
            <p:nvPr/>
          </p:nvSpPr>
          <p:spPr bwMode="auto">
            <a:xfrm>
              <a:off x="2952750" y="5441950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600" b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Repository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600" b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</a:t>
              </a:r>
              <a:endParaRPr lang="ko-KR" altLang="en-US" sz="6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6" name="직사각형 65"/>
            <p:cNvSpPr>
              <a:spLocks noChangeArrowheads="1"/>
            </p:cNvSpPr>
            <p:nvPr/>
          </p:nvSpPr>
          <p:spPr bwMode="auto">
            <a:xfrm>
              <a:off x="2952750" y="4156075"/>
              <a:ext cx="4000500" cy="1143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7" name="Text Box 208"/>
            <p:cNvSpPr txBox="1">
              <a:spLocks noChangeArrowheads="1"/>
            </p:cNvSpPr>
            <p:nvPr/>
          </p:nvSpPr>
          <p:spPr bwMode="auto">
            <a:xfrm>
              <a:off x="2952750" y="4584700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Common/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Service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Support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Component</a:t>
              </a:r>
              <a:endParaRPr lang="ko-KR" altLang="en-US" sz="5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8" name="직사각형 65"/>
            <p:cNvSpPr>
              <a:spLocks noChangeArrowheads="1"/>
            </p:cNvSpPr>
            <p:nvPr/>
          </p:nvSpPr>
          <p:spPr bwMode="auto">
            <a:xfrm>
              <a:off x="2952750" y="2370138"/>
              <a:ext cx="4000500" cy="164306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9" name="Text Box 208"/>
            <p:cNvSpPr txBox="1">
              <a:spLocks noChangeArrowheads="1"/>
            </p:cNvSpPr>
            <p:nvPr/>
          </p:nvSpPr>
          <p:spPr bwMode="auto">
            <a:xfrm>
              <a:off x="2952750" y="2370138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6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Service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Component</a:t>
              </a:r>
              <a:endParaRPr lang="ko-KR" altLang="en-US" sz="6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40" name="그룹 127"/>
            <p:cNvGrpSpPr>
              <a:grpSpLocks/>
            </p:cNvGrpSpPr>
            <p:nvPr/>
          </p:nvGrpSpPr>
          <p:grpSpPr bwMode="auto">
            <a:xfrm>
              <a:off x="4095750" y="5513413"/>
              <a:ext cx="971550" cy="446103"/>
              <a:chOff x="1411813" y="4630727"/>
              <a:chExt cx="971658" cy="472467"/>
            </a:xfrm>
          </p:grpSpPr>
          <p:pic>
            <p:nvPicPr>
              <p:cNvPr id="89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6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2097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Text Box 115"/>
              <p:cNvSpPr txBox="1">
                <a:spLocks noChangeArrowheads="1"/>
              </p:cNvSpPr>
              <p:nvPr/>
            </p:nvSpPr>
            <p:spPr bwMode="auto">
              <a:xfrm>
                <a:off x="1411813" y="4846626"/>
                <a:ext cx="971658" cy="256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Content</a:t>
                </a:r>
              </a:p>
            </p:txBody>
          </p:sp>
        </p:grpSp>
        <p:grpSp>
          <p:nvGrpSpPr>
            <p:cNvPr id="41" name="그룹 126"/>
            <p:cNvGrpSpPr>
              <a:grpSpLocks/>
            </p:cNvGrpSpPr>
            <p:nvPr/>
          </p:nvGrpSpPr>
          <p:grpSpPr bwMode="auto">
            <a:xfrm>
              <a:off x="4595813" y="5513413"/>
              <a:ext cx="971550" cy="446103"/>
              <a:chOff x="2211756" y="4630727"/>
              <a:chExt cx="971658" cy="472467"/>
            </a:xfrm>
          </p:grpSpPr>
          <p:pic>
            <p:nvPicPr>
              <p:cNvPr id="87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6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9321" y="4630727"/>
                <a:ext cx="44231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" name="Text Box 115"/>
              <p:cNvSpPr txBox="1">
                <a:spLocks noChangeArrowheads="1"/>
              </p:cNvSpPr>
              <p:nvPr/>
            </p:nvSpPr>
            <p:spPr bwMode="auto">
              <a:xfrm>
                <a:off x="2211756" y="4846626"/>
                <a:ext cx="971658" cy="256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Product</a:t>
                </a:r>
              </a:p>
            </p:txBody>
          </p:sp>
        </p:grpSp>
        <p:grpSp>
          <p:nvGrpSpPr>
            <p:cNvPr id="42" name="그룹 125"/>
            <p:cNvGrpSpPr>
              <a:grpSpLocks/>
            </p:cNvGrpSpPr>
            <p:nvPr/>
          </p:nvGrpSpPr>
          <p:grpSpPr bwMode="auto">
            <a:xfrm>
              <a:off x="3595688" y="5513381"/>
              <a:ext cx="969962" cy="445960"/>
              <a:chOff x="3031864" y="4630727"/>
              <a:chExt cx="969789" cy="472646"/>
            </a:xfrm>
          </p:grpSpPr>
          <p:pic>
            <p:nvPicPr>
              <p:cNvPr id="85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6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8412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Text Box 115"/>
              <p:cNvSpPr txBox="1">
                <a:spLocks noChangeArrowheads="1"/>
              </p:cNvSpPr>
              <p:nvPr/>
            </p:nvSpPr>
            <p:spPr bwMode="auto">
              <a:xfrm>
                <a:off x="3031864" y="4846626"/>
                <a:ext cx="969789" cy="256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Glossary</a:t>
                </a:r>
              </a:p>
            </p:txBody>
          </p:sp>
        </p:grpSp>
        <p:grpSp>
          <p:nvGrpSpPr>
            <p:cNvPr id="43" name="그룹 124"/>
            <p:cNvGrpSpPr>
              <a:grpSpLocks/>
            </p:cNvGrpSpPr>
            <p:nvPr/>
          </p:nvGrpSpPr>
          <p:grpSpPr bwMode="auto">
            <a:xfrm>
              <a:off x="5095875" y="5513391"/>
              <a:ext cx="971550" cy="445960"/>
              <a:chOff x="3851974" y="4630727"/>
              <a:chExt cx="971658" cy="472646"/>
            </a:xfrm>
          </p:grpSpPr>
          <p:pic>
            <p:nvPicPr>
              <p:cNvPr id="83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6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5636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Text Box 115"/>
              <p:cNvSpPr txBox="1">
                <a:spLocks noChangeArrowheads="1"/>
              </p:cNvSpPr>
              <p:nvPr/>
            </p:nvSpPr>
            <p:spPr bwMode="auto">
              <a:xfrm>
                <a:off x="3851974" y="4846626"/>
                <a:ext cx="971658" cy="256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Contract</a:t>
                </a:r>
              </a:p>
            </p:txBody>
          </p:sp>
        </p:grpSp>
        <p:grpSp>
          <p:nvGrpSpPr>
            <p:cNvPr id="44" name="그룹 121"/>
            <p:cNvGrpSpPr>
              <a:grpSpLocks/>
            </p:cNvGrpSpPr>
            <p:nvPr/>
          </p:nvGrpSpPr>
          <p:grpSpPr bwMode="auto">
            <a:xfrm>
              <a:off x="5595938" y="5513413"/>
              <a:ext cx="973137" cy="446103"/>
              <a:chOff x="6253674" y="4630727"/>
              <a:chExt cx="973526" cy="472467"/>
            </a:xfrm>
          </p:grpSpPr>
          <p:pic>
            <p:nvPicPr>
              <p:cNvPr id="81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6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5438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 Box 115"/>
              <p:cNvSpPr txBox="1">
                <a:spLocks noChangeArrowheads="1"/>
              </p:cNvSpPr>
              <p:nvPr/>
            </p:nvSpPr>
            <p:spPr bwMode="auto">
              <a:xfrm>
                <a:off x="6253674" y="4846626"/>
                <a:ext cx="973526" cy="256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Partner</a:t>
                </a:r>
              </a:p>
            </p:txBody>
          </p:sp>
        </p:grpSp>
        <p:grpSp>
          <p:nvGrpSpPr>
            <p:cNvPr id="45" name="그룹 120"/>
            <p:cNvGrpSpPr>
              <a:grpSpLocks/>
            </p:cNvGrpSpPr>
            <p:nvPr/>
          </p:nvGrpSpPr>
          <p:grpSpPr bwMode="auto">
            <a:xfrm>
              <a:off x="6096000" y="5513399"/>
              <a:ext cx="973138" cy="445614"/>
              <a:chOff x="7077520" y="4630727"/>
              <a:chExt cx="973526" cy="471574"/>
            </a:xfrm>
          </p:grpSpPr>
          <p:pic>
            <p:nvPicPr>
              <p:cNvPr id="78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6000"/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2661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Text Box 115"/>
              <p:cNvSpPr txBox="1">
                <a:spLocks noChangeArrowheads="1"/>
              </p:cNvSpPr>
              <p:nvPr/>
            </p:nvSpPr>
            <p:spPr bwMode="auto">
              <a:xfrm>
                <a:off x="7077520" y="4845937"/>
                <a:ext cx="973526" cy="256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Common</a:t>
                </a:r>
              </a:p>
            </p:txBody>
          </p:sp>
        </p:grpSp>
        <p:sp>
          <p:nvSpPr>
            <p:cNvPr id="47" name="Rectangle 178"/>
            <p:cNvSpPr>
              <a:spLocks noChangeArrowheads="1"/>
            </p:cNvSpPr>
            <p:nvPr/>
          </p:nvSpPr>
          <p:spPr bwMode="auto">
            <a:xfrm>
              <a:off x="5381625" y="4799013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Users</a:t>
              </a:r>
            </a:p>
          </p:txBody>
        </p:sp>
        <p:sp>
          <p:nvSpPr>
            <p:cNvPr id="48" name="Rectangle 266"/>
            <p:cNvSpPr>
              <a:spLocks noChangeArrowheads="1"/>
            </p:cNvSpPr>
            <p:nvPr/>
          </p:nvSpPr>
          <p:spPr bwMode="auto">
            <a:xfrm>
              <a:off x="3881438" y="4298950"/>
              <a:ext cx="1285875" cy="357188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Configuration</a:t>
              </a:r>
            </a:p>
          </p:txBody>
        </p:sp>
        <p:sp>
          <p:nvSpPr>
            <p:cNvPr id="49" name="Rectangle 266"/>
            <p:cNvSpPr>
              <a:spLocks noChangeArrowheads="1"/>
            </p:cNvSpPr>
            <p:nvPr/>
          </p:nvSpPr>
          <p:spPr bwMode="auto">
            <a:xfrm>
              <a:off x="3881438" y="4799013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Authority</a:t>
              </a:r>
            </a:p>
          </p:txBody>
        </p:sp>
        <p:sp>
          <p:nvSpPr>
            <p:cNvPr id="50" name="Rectangle 266"/>
            <p:cNvSpPr>
              <a:spLocks noChangeArrowheads="1"/>
            </p:cNvSpPr>
            <p:nvPr/>
          </p:nvSpPr>
          <p:spPr bwMode="auto">
            <a:xfrm>
              <a:off x="5381625" y="4298950"/>
              <a:ext cx="1285875" cy="357188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Statistics</a:t>
              </a:r>
            </a:p>
          </p:txBody>
        </p:sp>
        <p:sp>
          <p:nvSpPr>
            <p:cNvPr id="51" name="Rectangle 178"/>
            <p:cNvSpPr>
              <a:spLocks noChangeArrowheads="1"/>
            </p:cNvSpPr>
            <p:nvPr/>
          </p:nvSpPr>
          <p:spPr bwMode="auto">
            <a:xfrm>
              <a:off x="3881438" y="3513138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Product</a:t>
              </a:r>
            </a:p>
          </p:txBody>
        </p:sp>
        <p:sp>
          <p:nvSpPr>
            <p:cNvPr id="52" name="Rectangle 178"/>
            <p:cNvSpPr>
              <a:spLocks noChangeArrowheads="1"/>
            </p:cNvSpPr>
            <p:nvPr/>
          </p:nvSpPr>
          <p:spPr bwMode="auto">
            <a:xfrm>
              <a:off x="3881438" y="3013075"/>
              <a:ext cx="1285875" cy="357188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Content</a:t>
              </a:r>
            </a:p>
          </p:txBody>
        </p:sp>
        <p:sp>
          <p:nvSpPr>
            <p:cNvPr id="53" name="Rectangle 178"/>
            <p:cNvSpPr>
              <a:spLocks noChangeArrowheads="1"/>
            </p:cNvSpPr>
            <p:nvPr/>
          </p:nvSpPr>
          <p:spPr bwMode="auto">
            <a:xfrm>
              <a:off x="3881438" y="2513013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Glossary</a:t>
              </a:r>
            </a:p>
          </p:txBody>
        </p:sp>
        <p:sp>
          <p:nvSpPr>
            <p:cNvPr id="54" name="Rectangle 178"/>
            <p:cNvSpPr>
              <a:spLocks noChangeArrowheads="1"/>
            </p:cNvSpPr>
            <p:nvPr/>
          </p:nvSpPr>
          <p:spPr bwMode="auto">
            <a:xfrm>
              <a:off x="5381625" y="3513138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Partner</a:t>
              </a:r>
            </a:p>
          </p:txBody>
        </p:sp>
        <p:sp>
          <p:nvSpPr>
            <p:cNvPr id="55" name="Rectangle 178"/>
            <p:cNvSpPr>
              <a:spLocks noChangeArrowheads="1"/>
            </p:cNvSpPr>
            <p:nvPr/>
          </p:nvSpPr>
          <p:spPr bwMode="auto">
            <a:xfrm>
              <a:off x="5381625" y="3013075"/>
              <a:ext cx="1285875" cy="357188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Contract</a:t>
              </a:r>
            </a:p>
          </p:txBody>
        </p:sp>
        <p:sp>
          <p:nvSpPr>
            <p:cNvPr id="56" name="Rectangle 178"/>
            <p:cNvSpPr>
              <a:spLocks noChangeArrowheads="1"/>
            </p:cNvSpPr>
            <p:nvPr/>
          </p:nvSpPr>
          <p:spPr bwMode="auto">
            <a:xfrm>
              <a:off x="5381625" y="2513013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Metadata</a:t>
              </a:r>
            </a:p>
          </p:txBody>
        </p:sp>
        <p:sp>
          <p:nvSpPr>
            <p:cNvPr id="57" name="Rectangle 178"/>
            <p:cNvSpPr>
              <a:spLocks noChangeArrowheads="1"/>
            </p:cNvSpPr>
            <p:nvPr/>
          </p:nvSpPr>
          <p:spPr bwMode="auto">
            <a:xfrm rot="5400000">
              <a:off x="1881188" y="3227388"/>
              <a:ext cx="928687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Adaptor</a:t>
              </a:r>
            </a:p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(Push)</a:t>
              </a:r>
            </a:p>
          </p:txBody>
        </p:sp>
        <p:sp>
          <p:nvSpPr>
            <p:cNvPr id="66" name="Rectangle 178"/>
            <p:cNvSpPr>
              <a:spLocks noChangeArrowheads="1"/>
            </p:cNvSpPr>
            <p:nvPr/>
          </p:nvSpPr>
          <p:spPr bwMode="auto">
            <a:xfrm rot="5400000">
              <a:off x="1881188" y="4227513"/>
              <a:ext cx="928687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Adaptor</a:t>
              </a:r>
            </a:p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(Pull)</a:t>
              </a:r>
            </a:p>
          </p:txBody>
        </p:sp>
        <p:sp>
          <p:nvSpPr>
            <p:cNvPr id="67" name="Rectangle 178"/>
            <p:cNvSpPr>
              <a:spLocks noChangeArrowheads="1"/>
            </p:cNvSpPr>
            <p:nvPr/>
          </p:nvSpPr>
          <p:spPr bwMode="auto">
            <a:xfrm rot="5400000">
              <a:off x="1881188" y="5227638"/>
              <a:ext cx="928687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Internal I/F</a:t>
              </a:r>
            </a:p>
          </p:txBody>
        </p:sp>
        <p:cxnSp>
          <p:nvCxnSpPr>
            <p:cNvPr id="68" name="Straight Connector 85"/>
            <p:cNvCxnSpPr>
              <a:cxnSpLocks noChangeShapeType="1"/>
              <a:stCxn id="21" idx="3"/>
              <a:endCxn id="57" idx="2"/>
            </p:cNvCxnSpPr>
            <p:nvPr/>
          </p:nvCxnSpPr>
          <p:spPr bwMode="auto">
            <a:xfrm>
              <a:off x="1595438" y="3263900"/>
              <a:ext cx="571500" cy="1428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9" name="Straight Connector 86"/>
            <p:cNvCxnSpPr>
              <a:stCxn id="22" idx="3"/>
              <a:endCxn id="66" idx="2"/>
            </p:cNvCxnSpPr>
            <p:nvPr/>
          </p:nvCxnSpPr>
          <p:spPr bwMode="auto">
            <a:xfrm>
              <a:off x="1595438" y="3978275"/>
              <a:ext cx="571500" cy="42862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89"/>
            <p:cNvCxnSpPr>
              <a:cxnSpLocks noChangeShapeType="1"/>
              <a:stCxn id="26" idx="3"/>
              <a:endCxn id="67" idx="2"/>
            </p:cNvCxnSpPr>
            <p:nvPr/>
          </p:nvCxnSpPr>
          <p:spPr bwMode="auto">
            <a:xfrm>
              <a:off x="1595438" y="4835525"/>
              <a:ext cx="571500" cy="57150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" name="Straight Connector 92"/>
            <p:cNvCxnSpPr>
              <a:cxnSpLocks noChangeShapeType="1"/>
              <a:stCxn id="27" idx="3"/>
              <a:endCxn id="67" idx="2"/>
            </p:cNvCxnSpPr>
            <p:nvPr/>
          </p:nvCxnSpPr>
          <p:spPr bwMode="auto">
            <a:xfrm flipV="1">
              <a:off x="1595438" y="5407025"/>
              <a:ext cx="571500" cy="1428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72" name="Rectangle 178"/>
            <p:cNvSpPr>
              <a:spLocks noChangeArrowheads="1"/>
            </p:cNvSpPr>
            <p:nvPr/>
          </p:nvSpPr>
          <p:spPr bwMode="auto">
            <a:xfrm rot="5400000">
              <a:off x="7024688" y="4084638"/>
              <a:ext cx="928687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Internal I/F</a:t>
              </a:r>
            </a:p>
          </p:txBody>
        </p:sp>
        <p:cxnSp>
          <p:nvCxnSpPr>
            <p:cNvPr id="73" name="Straight Connector 96"/>
            <p:cNvCxnSpPr>
              <a:stCxn id="72" idx="0"/>
              <a:endCxn id="23" idx="1"/>
            </p:cNvCxnSpPr>
            <p:nvPr/>
          </p:nvCxnSpPr>
          <p:spPr bwMode="auto">
            <a:xfrm flipV="1">
              <a:off x="7667625" y="2835275"/>
              <a:ext cx="642938" cy="142875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99"/>
            <p:cNvCxnSpPr>
              <a:stCxn id="72" idx="0"/>
              <a:endCxn id="24" idx="1"/>
            </p:cNvCxnSpPr>
            <p:nvPr/>
          </p:nvCxnSpPr>
          <p:spPr bwMode="auto">
            <a:xfrm flipV="1">
              <a:off x="7667625" y="3549650"/>
              <a:ext cx="642938" cy="71437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102"/>
            <p:cNvCxnSpPr>
              <a:stCxn id="72" idx="0"/>
              <a:endCxn id="28" idx="1"/>
            </p:cNvCxnSpPr>
            <p:nvPr/>
          </p:nvCxnSpPr>
          <p:spPr bwMode="auto">
            <a:xfrm>
              <a:off x="7667625" y="4264025"/>
              <a:ext cx="642938" cy="1588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105"/>
            <p:cNvCxnSpPr>
              <a:stCxn id="72" idx="0"/>
              <a:endCxn id="25" idx="1"/>
            </p:cNvCxnSpPr>
            <p:nvPr/>
          </p:nvCxnSpPr>
          <p:spPr bwMode="auto">
            <a:xfrm>
              <a:off x="7667625" y="4264025"/>
              <a:ext cx="642938" cy="71437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108"/>
            <p:cNvCxnSpPr>
              <a:stCxn id="72" idx="0"/>
              <a:endCxn id="29" idx="1"/>
            </p:cNvCxnSpPr>
            <p:nvPr/>
          </p:nvCxnSpPr>
          <p:spPr bwMode="auto">
            <a:xfrm>
              <a:off x="7667625" y="4264025"/>
              <a:ext cx="642938" cy="142875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91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48" y="3971442"/>
            <a:ext cx="4053024" cy="254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33516"/>
              </p:ext>
            </p:extLst>
          </p:nvPr>
        </p:nvGraphicFramePr>
        <p:xfrm>
          <a:off x="4820965" y="1714146"/>
          <a:ext cx="4429125" cy="2822560"/>
        </p:xfrm>
        <a:graphic>
          <a:graphicData uri="http://schemas.openxmlformats.org/drawingml/2006/table">
            <a:tbl>
              <a:tblPr/>
              <a:tblGrid>
                <a:gridCol w="432048"/>
                <a:gridCol w="936104"/>
                <a:gridCol w="3060973"/>
              </a:tblGrid>
              <a:tr h="140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구분</a:t>
                      </a:r>
                      <a:endParaRPr kumimoji="1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Function</a:t>
                      </a:r>
                      <a:endParaRPr kumimoji="1" lang="ko-KR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Features</a:t>
                      </a: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762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서비스 컴포넌트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vert="eaVert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Glossary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컨텐츠를 식별할 수 있는 키워드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(Title)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사전과 기본 메타 등록 및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인물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영화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드라마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쇼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오락 구축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7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Content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입수 컨텐츠 및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PM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서비스를 위해 변환된 서브 컨텐츠의 물리적 메타 및 스토리지 저장 정보 관리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+mn-cs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ISMV, MWV, HD/SD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등 타입 및 서비스 스토리지 저장 정보 관리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+mn-cs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9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Product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판매 상품 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시리즈 상품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단일 상품 등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등록 및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DL/SS, Trailer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등 상품 선택 등록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18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Metadata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컨텐츠 관련 메타의 카테고리 및 속성 등록 및 매핑 정보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9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Contract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컨텐츠 계약 정보 등록 및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분매비율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이용제한 정보 포함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36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Partner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CP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및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CMS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운영 회사 기본 정보 등록 및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32593"/>
              </p:ext>
            </p:extLst>
          </p:nvPr>
        </p:nvGraphicFramePr>
        <p:xfrm>
          <a:off x="4825093" y="4636807"/>
          <a:ext cx="4429125" cy="1792240"/>
        </p:xfrm>
        <a:graphic>
          <a:graphicData uri="http://schemas.openxmlformats.org/drawingml/2006/table">
            <a:tbl>
              <a:tblPr/>
              <a:tblGrid>
                <a:gridCol w="432048"/>
                <a:gridCol w="936104"/>
                <a:gridCol w="3060973"/>
              </a:tblGrid>
              <a:tr h="304762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서비스 지원 컴포넌트</a:t>
                      </a:r>
                      <a:endParaRPr kumimoji="1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8" marB="45728" vert="eaVert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형상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2" marB="4572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컨텐츠 구성 정보 구분 및 분류 정보 등록 및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글로서리 유형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표준 카테고리 분류</a:t>
                      </a: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컨텐츠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 유형 등록 및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2" marB="4572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57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통계 관리</a:t>
                      </a: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2" marB="4572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CMS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내 등록 </a:t>
                      </a:r>
                      <a:r>
                        <a:rPr kumimoji="1" lang="ko-KR" altLang="en-US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컨텐츠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 상태 및 운영 프로세스에 대한 통계 정보 제공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+mn-cs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등록 글로서리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컨텐츠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상품에 대한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CP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상태 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  <a:cs typeface="+mn-cs"/>
                        </a:rPr>
                        <a:t>기간별 통계 제공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  <a:cs typeface="+mn-cs"/>
                      </a:endParaRPr>
                    </a:p>
                  </a:txBody>
                  <a:tcPr marL="91439" marR="91439" marT="45722" marB="4572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59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권한 관리</a:t>
                      </a:r>
                    </a:p>
                  </a:txBody>
                  <a:tcPr marL="91439" marR="91439" marT="45722" marB="4572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관리 기능에 대한 운영자 그룹 및 개인 별 권한 설정 및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2" marB="4572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18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사용자 관리</a:t>
                      </a:r>
                    </a:p>
                  </a:txBody>
                  <a:tcPr marL="91439" marR="91439" marT="45722" marB="4572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CMS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명조" panose="02020603020101020101" pitchFamily="18" charset="-127"/>
                          <a:ea typeface="나눔명조" panose="02020603020101020101" pitchFamily="18" charset="-127"/>
                        </a:rPr>
                        <a:t>운영자 정보 등록 및 관리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명조" panose="02020603020101020101" pitchFamily="18" charset="-127"/>
                        <a:ea typeface="나눔명조" panose="02020603020101020101" pitchFamily="18" charset="-127"/>
                      </a:endParaRPr>
                    </a:p>
                  </a:txBody>
                  <a:tcPr marL="91439" marR="91439" marT="45722" marB="4572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05" y="1005547"/>
            <a:ext cx="816497" cy="5832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65" y="1005546"/>
            <a:ext cx="530791" cy="530791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738159" y="1350502"/>
            <a:ext cx="33249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Hoppin, 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통합 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CMS (SK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텔레콤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플래닛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;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2009~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현재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en-US" altLang="ko-KR" sz="1100" b="1" dirty="0">
              <a:solidFill>
                <a:schemeClr val="accent6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81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주요사업소개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3" name="Rectangle 82"/>
          <p:cNvSpPr>
            <a:spLocks noChangeArrowheads="1"/>
          </p:cNvSpPr>
          <p:nvPr/>
        </p:nvSpPr>
        <p:spPr bwMode="auto">
          <a:xfrm>
            <a:off x="688477" y="782621"/>
            <a:ext cx="3195545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Cloud</a:t>
            </a:r>
            <a:r>
              <a:rPr lang="ko-KR" altLang="en-US" sz="12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Big-data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회사소개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38159" y="1350502"/>
            <a:ext cx="378340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Cloud Federation (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중기청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미래부 클라우드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; 2012~2014)</a:t>
            </a:r>
            <a:endParaRPr lang="en-US" altLang="ko-KR" sz="1100" b="1" dirty="0">
              <a:solidFill>
                <a:schemeClr val="accent6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00181" y="1781451"/>
            <a:ext cx="1473032" cy="2808514"/>
            <a:chOff x="837743" y="1388372"/>
            <a:chExt cx="2808312" cy="4724551"/>
          </a:xfrm>
        </p:grpSpPr>
        <p:sp>
          <p:nvSpPr>
            <p:cNvPr id="97" name="이등변 삼각형 96"/>
            <p:cNvSpPr/>
            <p:nvPr/>
          </p:nvSpPr>
          <p:spPr>
            <a:xfrm flipV="1">
              <a:off x="992560" y="4854739"/>
              <a:ext cx="2426669" cy="74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8" name="이등변 삼각형 97"/>
            <p:cNvSpPr/>
            <p:nvPr/>
          </p:nvSpPr>
          <p:spPr>
            <a:xfrm>
              <a:off x="988960" y="3410321"/>
              <a:ext cx="2426669" cy="744671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88960" y="5423056"/>
              <a:ext cx="2448272" cy="689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837743" y="1388372"/>
              <a:ext cx="2808312" cy="2232248"/>
              <a:chOff x="1928664" y="762770"/>
              <a:chExt cx="1080120" cy="740348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8664" y="762770"/>
                <a:ext cx="1080120" cy="740348"/>
              </a:xfrm>
              <a:prstGeom prst="rect">
                <a:avLst/>
              </a:prstGeom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044049" y="1281651"/>
                <a:ext cx="936104" cy="9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클라우드 서비스</a:t>
                </a:r>
                <a:endParaRPr lang="ko-KR" altLang="en-US" sz="900" b="1" dirty="0" smtClean="0">
                  <a:solidFill>
                    <a:schemeClr val="tx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086" y="2367344"/>
              <a:ext cx="504056" cy="520058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985" y="2427865"/>
              <a:ext cx="402692" cy="392870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703" y="1832589"/>
              <a:ext cx="553244" cy="553244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4820" y="2229786"/>
              <a:ext cx="780777" cy="409908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680" y="1759317"/>
              <a:ext cx="563057" cy="438919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946" y="2634948"/>
              <a:ext cx="608199" cy="352549"/>
            </a:xfrm>
            <a:prstGeom prst="rect">
              <a:avLst/>
            </a:prstGeom>
          </p:spPr>
        </p:pic>
        <p:pic>
          <p:nvPicPr>
            <p:cNvPr id="109" name="Picture 1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068" y="5502866"/>
              <a:ext cx="282810" cy="4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033" y="5559823"/>
              <a:ext cx="416155" cy="423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6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739071" y="5543131"/>
              <a:ext cx="443997" cy="435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</p:pic>
        <p:sp>
          <p:nvSpPr>
            <p:cNvPr id="112" name="TextBox 111"/>
            <p:cNvSpPr txBox="1"/>
            <p:nvPr/>
          </p:nvSpPr>
          <p:spPr>
            <a:xfrm>
              <a:off x="988961" y="4203810"/>
              <a:ext cx="2433871" cy="288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클라우드 </a:t>
              </a:r>
              <a:r>
                <a:rPr lang="ko-KR" altLang="en-US" sz="9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페</a:t>
              </a:r>
              <a:r>
                <a:rPr lang="ko-KR" altLang="en-US" sz="9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더레이션</a:t>
              </a:r>
              <a:endParaRPr lang="ko-KR" altLang="en-US" sz="9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81759" y="4529626"/>
              <a:ext cx="2433871" cy="288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멀티미디어 스트리밍</a:t>
              </a:r>
              <a:endParaRPr lang="ko-KR" altLang="en-US" sz="900" b="1" dirty="0" smtClean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785" y="3693771"/>
              <a:ext cx="397972" cy="397972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121" y="4937206"/>
              <a:ext cx="392196" cy="392196"/>
            </a:xfrm>
            <a:prstGeom prst="rect">
              <a:avLst/>
            </a:prstGeom>
          </p:spPr>
        </p:pic>
      </p:grpSp>
      <p:grpSp>
        <p:nvGrpSpPr>
          <p:cNvPr id="117" name="그룹 116"/>
          <p:cNvGrpSpPr/>
          <p:nvPr/>
        </p:nvGrpSpPr>
        <p:grpSpPr>
          <a:xfrm>
            <a:off x="2305597" y="3567611"/>
            <a:ext cx="2029028" cy="1022354"/>
            <a:chOff x="6122017" y="4950131"/>
            <a:chExt cx="3021983" cy="1477351"/>
          </a:xfrm>
        </p:grpSpPr>
        <p:pic>
          <p:nvPicPr>
            <p:cNvPr id="118" name="그림 1" descr="image00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368" y="4973631"/>
              <a:ext cx="2065632" cy="145385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그림 2" descr="image002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017" y="4950131"/>
              <a:ext cx="890787" cy="147540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직사각형 119"/>
          <p:cNvSpPr/>
          <p:nvPr/>
        </p:nvSpPr>
        <p:spPr>
          <a:xfrm>
            <a:off x="5727527" y="1321240"/>
            <a:ext cx="36311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개인화 추천플랫폼 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(Personal Assistant, SK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텔레콤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;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2012)</a:t>
            </a:r>
            <a:endParaRPr lang="en-US" altLang="ko-KR" sz="1100" b="1" dirty="0">
              <a:solidFill>
                <a:schemeClr val="accent6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567324" y="1753279"/>
            <a:ext cx="4791325" cy="2042434"/>
            <a:chOff x="2726579" y="1743888"/>
            <a:chExt cx="7751251" cy="3196531"/>
          </a:xfrm>
        </p:grpSpPr>
        <p:pic>
          <p:nvPicPr>
            <p:cNvPr id="121" name="Picture 4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7755" y="1787979"/>
              <a:ext cx="2526427" cy="2548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059" y="1787979"/>
              <a:ext cx="4803771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3" name="자유형 122"/>
            <p:cNvSpPr/>
            <p:nvPr/>
          </p:nvSpPr>
          <p:spPr>
            <a:xfrm>
              <a:off x="2726579" y="1743888"/>
              <a:ext cx="3003513" cy="2810967"/>
            </a:xfrm>
            <a:custGeom>
              <a:avLst/>
              <a:gdLst>
                <a:gd name="connsiteX0" fmla="*/ 2772777 w 3003513"/>
                <a:gd name="connsiteY0" fmla="*/ 1155287 h 2810967"/>
                <a:gd name="connsiteX1" fmla="*/ 2764231 w 3003513"/>
                <a:gd name="connsiteY1" fmla="*/ 1847496 h 2810967"/>
                <a:gd name="connsiteX2" fmla="*/ 2593315 w 3003513"/>
                <a:gd name="connsiteY2" fmla="*/ 2249149 h 2810967"/>
                <a:gd name="connsiteX3" fmla="*/ 1704552 w 3003513"/>
                <a:gd name="connsiteY3" fmla="*/ 2744805 h 2810967"/>
                <a:gd name="connsiteX4" fmla="*/ 1157621 w 3003513"/>
                <a:gd name="connsiteY4" fmla="*/ 2625164 h 2810967"/>
                <a:gd name="connsiteX5" fmla="*/ 303042 w 3003513"/>
                <a:gd name="connsiteY5" fmla="*/ 2291878 h 2810967"/>
                <a:gd name="connsiteX6" fmla="*/ 12485 w 3003513"/>
                <a:gd name="connsiteY6" fmla="*/ 1599668 h 2810967"/>
                <a:gd name="connsiteX7" fmla="*/ 97943 w 3003513"/>
                <a:gd name="connsiteY7" fmla="*/ 770726 h 2810967"/>
                <a:gd name="connsiteX8" fmla="*/ 499595 w 3003513"/>
                <a:gd name="connsiteY8" fmla="*/ 121246 h 2810967"/>
                <a:gd name="connsiteX9" fmla="*/ 1730190 w 3003513"/>
                <a:gd name="connsiteY9" fmla="*/ 10151 h 2810967"/>
                <a:gd name="connsiteX10" fmla="*/ 2576223 w 3003513"/>
                <a:gd name="connsiteY10" fmla="*/ 257979 h 2810967"/>
                <a:gd name="connsiteX11" fmla="*/ 2875326 w 3003513"/>
                <a:gd name="connsiteY11" fmla="*/ 668177 h 2810967"/>
                <a:gd name="connsiteX12" fmla="*/ 2926601 w 3003513"/>
                <a:gd name="connsiteY12" fmla="*/ 1334749 h 2810967"/>
                <a:gd name="connsiteX13" fmla="*/ 2781322 w 3003513"/>
                <a:gd name="connsiteY13" fmla="*/ 2197874 h 2810967"/>
                <a:gd name="connsiteX14" fmla="*/ 2362578 w 3003513"/>
                <a:gd name="connsiteY14" fmla="*/ 2719167 h 2810967"/>
                <a:gd name="connsiteX15" fmla="*/ 1807102 w 3003513"/>
                <a:gd name="connsiteY15" fmla="*/ 2796079 h 2810967"/>
                <a:gd name="connsiteX16" fmla="*/ 619236 w 3003513"/>
                <a:gd name="connsiteY16" fmla="*/ 2548251 h 2810967"/>
                <a:gd name="connsiteX17" fmla="*/ 106489 w 3003513"/>
                <a:gd name="connsiteY17" fmla="*/ 1565485 h 2810967"/>
                <a:gd name="connsiteX18" fmla="*/ 166309 w 3003513"/>
                <a:gd name="connsiteY18" fmla="*/ 762180 h 2810967"/>
                <a:gd name="connsiteX19" fmla="*/ 790152 w 3003513"/>
                <a:gd name="connsiteY19" fmla="*/ 129792 h 2810967"/>
                <a:gd name="connsiteX20" fmla="*/ 1550728 w 3003513"/>
                <a:gd name="connsiteY20" fmla="*/ 44334 h 2810967"/>
                <a:gd name="connsiteX21" fmla="*/ 2277121 w 3003513"/>
                <a:gd name="connsiteY21" fmla="*/ 292162 h 2810967"/>
                <a:gd name="connsiteX22" fmla="*/ 2815506 w 3003513"/>
                <a:gd name="connsiteY22" fmla="*/ 796364 h 2810967"/>
                <a:gd name="connsiteX23" fmla="*/ 3003513 w 3003513"/>
                <a:gd name="connsiteY23" fmla="*/ 1386023 h 2810967"/>
                <a:gd name="connsiteX24" fmla="*/ 3003513 w 3003513"/>
                <a:gd name="connsiteY24" fmla="*/ 1386023 h 281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03513" h="2810967">
                  <a:moveTo>
                    <a:pt x="2772777" y="1155287"/>
                  </a:moveTo>
                  <a:cubicBezTo>
                    <a:pt x="2783459" y="1410236"/>
                    <a:pt x="2794141" y="1665186"/>
                    <a:pt x="2764231" y="1847496"/>
                  </a:cubicBezTo>
                  <a:cubicBezTo>
                    <a:pt x="2734321" y="2029806"/>
                    <a:pt x="2769928" y="2099598"/>
                    <a:pt x="2593315" y="2249149"/>
                  </a:cubicBezTo>
                  <a:cubicBezTo>
                    <a:pt x="2416702" y="2398700"/>
                    <a:pt x="1943834" y="2682136"/>
                    <a:pt x="1704552" y="2744805"/>
                  </a:cubicBezTo>
                  <a:cubicBezTo>
                    <a:pt x="1465270" y="2807474"/>
                    <a:pt x="1391206" y="2700652"/>
                    <a:pt x="1157621" y="2625164"/>
                  </a:cubicBezTo>
                  <a:cubicBezTo>
                    <a:pt x="924036" y="2549676"/>
                    <a:pt x="493898" y="2462794"/>
                    <a:pt x="303042" y="2291878"/>
                  </a:cubicBezTo>
                  <a:cubicBezTo>
                    <a:pt x="112186" y="2120962"/>
                    <a:pt x="46668" y="1853193"/>
                    <a:pt x="12485" y="1599668"/>
                  </a:cubicBezTo>
                  <a:cubicBezTo>
                    <a:pt x="-21698" y="1346143"/>
                    <a:pt x="16758" y="1017130"/>
                    <a:pt x="97943" y="770726"/>
                  </a:cubicBezTo>
                  <a:cubicBezTo>
                    <a:pt x="179128" y="524322"/>
                    <a:pt x="227554" y="248008"/>
                    <a:pt x="499595" y="121246"/>
                  </a:cubicBezTo>
                  <a:cubicBezTo>
                    <a:pt x="771636" y="-5516"/>
                    <a:pt x="1384085" y="-12638"/>
                    <a:pt x="1730190" y="10151"/>
                  </a:cubicBezTo>
                  <a:cubicBezTo>
                    <a:pt x="2076295" y="32940"/>
                    <a:pt x="2385367" y="148308"/>
                    <a:pt x="2576223" y="257979"/>
                  </a:cubicBezTo>
                  <a:cubicBezTo>
                    <a:pt x="2767079" y="367650"/>
                    <a:pt x="2816930" y="488715"/>
                    <a:pt x="2875326" y="668177"/>
                  </a:cubicBezTo>
                  <a:cubicBezTo>
                    <a:pt x="2933722" y="847639"/>
                    <a:pt x="2942268" y="1079800"/>
                    <a:pt x="2926601" y="1334749"/>
                  </a:cubicBezTo>
                  <a:cubicBezTo>
                    <a:pt x="2910934" y="1589698"/>
                    <a:pt x="2875326" y="1967138"/>
                    <a:pt x="2781322" y="2197874"/>
                  </a:cubicBezTo>
                  <a:cubicBezTo>
                    <a:pt x="2687318" y="2428610"/>
                    <a:pt x="2524948" y="2619466"/>
                    <a:pt x="2362578" y="2719167"/>
                  </a:cubicBezTo>
                  <a:cubicBezTo>
                    <a:pt x="2200208" y="2818868"/>
                    <a:pt x="2097659" y="2824565"/>
                    <a:pt x="1807102" y="2796079"/>
                  </a:cubicBezTo>
                  <a:cubicBezTo>
                    <a:pt x="1516545" y="2767593"/>
                    <a:pt x="902672" y="2753350"/>
                    <a:pt x="619236" y="2548251"/>
                  </a:cubicBezTo>
                  <a:cubicBezTo>
                    <a:pt x="335800" y="2343152"/>
                    <a:pt x="181977" y="1863163"/>
                    <a:pt x="106489" y="1565485"/>
                  </a:cubicBezTo>
                  <a:cubicBezTo>
                    <a:pt x="31001" y="1267807"/>
                    <a:pt x="52365" y="1001462"/>
                    <a:pt x="166309" y="762180"/>
                  </a:cubicBezTo>
                  <a:cubicBezTo>
                    <a:pt x="280253" y="522898"/>
                    <a:pt x="559415" y="249433"/>
                    <a:pt x="790152" y="129792"/>
                  </a:cubicBezTo>
                  <a:cubicBezTo>
                    <a:pt x="1020888" y="10151"/>
                    <a:pt x="1302900" y="17272"/>
                    <a:pt x="1550728" y="44334"/>
                  </a:cubicBezTo>
                  <a:cubicBezTo>
                    <a:pt x="1798556" y="71396"/>
                    <a:pt x="2066325" y="166824"/>
                    <a:pt x="2277121" y="292162"/>
                  </a:cubicBezTo>
                  <a:cubicBezTo>
                    <a:pt x="2487917" y="417500"/>
                    <a:pt x="2694441" y="614054"/>
                    <a:pt x="2815506" y="796364"/>
                  </a:cubicBezTo>
                  <a:cubicBezTo>
                    <a:pt x="2936571" y="978674"/>
                    <a:pt x="3003513" y="1386023"/>
                    <a:pt x="3003513" y="1386023"/>
                  </a:cubicBezTo>
                  <a:lnTo>
                    <a:pt x="3003513" y="1386023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4" name="자유형 123"/>
            <p:cNvSpPr/>
            <p:nvPr/>
          </p:nvSpPr>
          <p:spPr>
            <a:xfrm>
              <a:off x="5314019" y="2352244"/>
              <a:ext cx="401652" cy="418744"/>
            </a:xfrm>
            <a:custGeom>
              <a:avLst/>
              <a:gdLst>
                <a:gd name="connsiteX0" fmla="*/ 0 w 401652"/>
                <a:gd name="connsiteY0" fmla="*/ 418744 h 418744"/>
                <a:gd name="connsiteX1" fmla="*/ 196553 w 401652"/>
                <a:gd name="connsiteY1" fmla="*/ 119641 h 418744"/>
                <a:gd name="connsiteX2" fmla="*/ 401652 w 401652"/>
                <a:gd name="connsiteY2" fmla="*/ 0 h 41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652" h="418744">
                  <a:moveTo>
                    <a:pt x="0" y="418744"/>
                  </a:moveTo>
                  <a:cubicBezTo>
                    <a:pt x="64805" y="304088"/>
                    <a:pt x="129611" y="189432"/>
                    <a:pt x="196553" y="119641"/>
                  </a:cubicBezTo>
                  <a:cubicBezTo>
                    <a:pt x="263495" y="49850"/>
                    <a:pt x="332573" y="24925"/>
                    <a:pt x="401652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5596030" y="2232603"/>
              <a:ext cx="226030" cy="273465"/>
            </a:xfrm>
            <a:custGeom>
              <a:avLst/>
              <a:gdLst>
                <a:gd name="connsiteX0" fmla="*/ 0 w 226030"/>
                <a:gd name="connsiteY0" fmla="*/ 0 h 273465"/>
                <a:gd name="connsiteX1" fmla="*/ 222191 w 226030"/>
                <a:gd name="connsiteY1" fmla="*/ 85458 h 273465"/>
                <a:gd name="connsiteX2" fmla="*/ 119641 w 226030"/>
                <a:gd name="connsiteY2" fmla="*/ 273465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030" h="273465">
                  <a:moveTo>
                    <a:pt x="0" y="0"/>
                  </a:moveTo>
                  <a:cubicBezTo>
                    <a:pt x="101125" y="19940"/>
                    <a:pt x="202251" y="39881"/>
                    <a:pt x="222191" y="85458"/>
                  </a:cubicBezTo>
                  <a:cubicBezTo>
                    <a:pt x="242131" y="131035"/>
                    <a:pt x="180886" y="202250"/>
                    <a:pt x="119641" y="273465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066" y="4616199"/>
              <a:ext cx="432456" cy="324220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3812685" y="4593643"/>
              <a:ext cx="115545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 smtClean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QADE (app)</a:t>
              </a:r>
              <a:endParaRPr lang="ko-KR" altLang="en-US" sz="8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128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13" y="4334701"/>
            <a:ext cx="3795837" cy="208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" name="직사각형 128"/>
          <p:cNvSpPr/>
          <p:nvPr/>
        </p:nvSpPr>
        <p:spPr>
          <a:xfrm>
            <a:off x="5727527" y="4073091"/>
            <a:ext cx="29049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클라우드 스토리지 플랫폼 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삼성전자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;</a:t>
            </a:r>
            <a:r>
              <a:rPr lang="ko-KR" altLang="en-US" sz="1100" b="1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2012)</a:t>
            </a:r>
            <a:endParaRPr lang="en-US" altLang="ko-KR" sz="1100" b="1" dirty="0">
              <a:solidFill>
                <a:schemeClr val="accent6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38" name="그룹 137"/>
          <p:cNvGrpSpPr/>
          <p:nvPr/>
        </p:nvGrpSpPr>
        <p:grpSpPr>
          <a:xfrm>
            <a:off x="867806" y="4748683"/>
            <a:ext cx="3484713" cy="1795435"/>
            <a:chOff x="2820111" y="208931"/>
            <a:chExt cx="6685878" cy="3684106"/>
          </a:xfrm>
        </p:grpSpPr>
        <p:sp>
          <p:nvSpPr>
            <p:cNvPr id="139" name="직사각형 138"/>
            <p:cNvSpPr/>
            <p:nvPr/>
          </p:nvSpPr>
          <p:spPr>
            <a:xfrm>
              <a:off x="2820111" y="3481446"/>
              <a:ext cx="1774789" cy="378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카테고리 선택 </a:t>
              </a:r>
              <a:r>
                <a:rPr lang="en-US" altLang="ko-KR" sz="6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60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유튜브</a:t>
              </a:r>
              <a:r>
                <a:rPr lang="en-US" altLang="ko-KR" sz="6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137" y="1823952"/>
              <a:ext cx="2801851" cy="1600695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957" y="208931"/>
              <a:ext cx="1803600" cy="3201390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592" y="208931"/>
              <a:ext cx="1801785" cy="3198168"/>
            </a:xfrm>
            <a:prstGeom prst="rect">
              <a:avLst/>
            </a:prstGeom>
          </p:spPr>
        </p:pic>
        <p:sp>
          <p:nvSpPr>
            <p:cNvPr id="143" name="직사각형 142"/>
            <p:cNvSpPr/>
            <p:nvPr/>
          </p:nvSpPr>
          <p:spPr>
            <a:xfrm>
              <a:off x="4761958" y="3514115"/>
              <a:ext cx="1780928" cy="378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뮤직비디오 선택</a:t>
              </a:r>
              <a:endParaRPr lang="ko-KR" altLang="en-US" sz="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6704138" y="3502912"/>
              <a:ext cx="2801851" cy="378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뮤직비디오 재생 </a:t>
              </a:r>
              <a:r>
                <a:rPr lang="en-US" altLang="ko-KR" sz="6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60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확대 시</a:t>
              </a:r>
              <a:r>
                <a:rPr lang="en-US" altLang="ko-KR" sz="6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847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336" y="130175"/>
            <a:ext cx="6230540" cy="382588"/>
          </a:xfrm>
        </p:spPr>
        <p:txBody>
          <a:bodyPr/>
          <a:lstStyle/>
          <a:p>
            <a:r>
              <a:rPr lang="en-US" altLang="ko-KR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4. </a:t>
            </a:r>
            <a:r>
              <a:rPr lang="ko-KR" altLang="en-US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주요사업소개</a:t>
            </a:r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3" name="Rectangle 82"/>
          <p:cNvSpPr>
            <a:spLocks noChangeArrowheads="1"/>
          </p:cNvSpPr>
          <p:nvPr/>
        </p:nvSpPr>
        <p:spPr bwMode="auto">
          <a:xfrm>
            <a:off x="688478" y="782621"/>
            <a:ext cx="2481442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ko-KR" altLang="en-US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스마트 서비스 </a:t>
            </a:r>
            <a:r>
              <a:rPr lang="en-US" altLang="ko-KR" sz="12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&amp; </a:t>
            </a:r>
            <a:r>
              <a:rPr lang="ko-KR" altLang="en-US" sz="120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어플리케이션</a:t>
            </a:r>
            <a:endParaRPr lang="ko-KR" altLang="en-US" sz="1200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0" name="텍스트 개체 틀 3"/>
          <p:cNvSpPr txBox="1">
            <a:spLocks/>
          </p:cNvSpPr>
          <p:nvPr/>
        </p:nvSpPr>
        <p:spPr bwMode="auto">
          <a:xfrm>
            <a:off x="7710616" y="2840"/>
            <a:ext cx="2179636" cy="3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342900" indent="-342900" algn="r" rtl="0"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 2" panose="05020102010507070707" pitchFamily="18" charset="2"/>
              <a:defRPr kumimoji="1" sz="1200" b="1" baseline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17563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87450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tabLst>
                <a:tab pos="482600" algn="l"/>
              </a:tabLst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57338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tabLst>
                <a:tab pos="482600" algn="l"/>
              </a:tabLst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en-US" altLang="ko-KR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I. </a:t>
            </a:r>
            <a:r>
              <a:rPr lang="ko-KR" altLang="en-US" kern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회사소개</a:t>
            </a:r>
            <a:endParaRPr lang="ko-KR" altLang="en-US" kern="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5003" y="3282076"/>
            <a:ext cx="4059457" cy="2291410"/>
            <a:chOff x="1898599" y="2702244"/>
            <a:chExt cx="6915987" cy="384077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613" y="2702244"/>
              <a:ext cx="1454924" cy="1610630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7230586" y="4005064"/>
              <a:ext cx="1584000" cy="2520000"/>
              <a:chOff x="6372200" y="3356992"/>
              <a:chExt cx="1872208" cy="2952328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6372200" y="3356992"/>
                <a:ext cx="1368152" cy="2664296"/>
                <a:chOff x="6372200" y="1124744"/>
                <a:chExt cx="1368152" cy="2664296"/>
              </a:xfrm>
              <a:scene3d>
                <a:camera prst="perspectiveHeroicExtremeLeftFacing"/>
                <a:lightRig rig="threePt" dir="t"/>
              </a:scene3d>
            </p:grpSpPr>
            <p:pic>
              <p:nvPicPr>
                <p:cNvPr id="37" name="Picture 3" descr="D:\04_jhy\Desktop\s4_main_phone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936"/>
                <a:stretch/>
              </p:blipFill>
              <p:spPr bwMode="auto">
                <a:xfrm>
                  <a:off x="6372200" y="1124744"/>
                  <a:ext cx="1368152" cy="26642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D:\사업진행\제일기획\S Health Buddy\버디앱 스크린샷\output\Screenshot_2013-08-01-12-19-17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2754" y="1349314"/>
                  <a:ext cx="1224136" cy="2176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2" name="그룹 31"/>
              <p:cNvGrpSpPr/>
              <p:nvPr/>
            </p:nvGrpSpPr>
            <p:grpSpPr>
              <a:xfrm>
                <a:off x="6876256" y="3645024"/>
                <a:ext cx="1368152" cy="2664296"/>
                <a:chOff x="6948264" y="4005064"/>
                <a:chExt cx="1368152" cy="2664296"/>
              </a:xfrm>
              <a:scene3d>
                <a:camera prst="perspectiveHeroicExtremeLeftFacing"/>
                <a:lightRig rig="threePt" dir="t"/>
              </a:scene3d>
            </p:grpSpPr>
            <p:pic>
              <p:nvPicPr>
                <p:cNvPr id="34" name="Picture 3" descr="D:\04_jhy\Desktop\s4_main_phone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936"/>
                <a:stretch/>
              </p:blipFill>
              <p:spPr bwMode="auto">
                <a:xfrm>
                  <a:off x="6948264" y="4005064"/>
                  <a:ext cx="1368152" cy="26642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3" descr="D:\사업진행\제일기획\S Health Buddy\버디앱 스크린샷\output\Screenshot_2013-08-01-12-39-27.png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0272" y="4267458"/>
                  <a:ext cx="1224136" cy="2176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353" y="4357947"/>
              <a:ext cx="1215000" cy="216000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209" y="4362102"/>
              <a:ext cx="1215000" cy="216000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201" y="4370059"/>
              <a:ext cx="1215000" cy="216000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6891" y="4383014"/>
              <a:ext cx="1215000" cy="21600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599" y="2799414"/>
              <a:ext cx="1809305" cy="156651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430816" y="921691"/>
            <a:ext cx="3897750" cy="2543656"/>
            <a:chOff x="1122849" y="2110195"/>
            <a:chExt cx="7338375" cy="433106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9296" y="2110195"/>
              <a:ext cx="575864" cy="1227347"/>
            </a:xfrm>
            <a:prstGeom prst="rect">
              <a:avLst/>
            </a:prstGeom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49" y="3337542"/>
              <a:ext cx="4968552" cy="290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3" name="그룹 52"/>
            <p:cNvGrpSpPr/>
            <p:nvPr/>
          </p:nvGrpSpPr>
          <p:grpSpPr>
            <a:xfrm>
              <a:off x="6949056" y="3676126"/>
              <a:ext cx="1310699" cy="2109147"/>
              <a:chOff x="1691680" y="4005064"/>
              <a:chExt cx="1310699" cy="2109147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1691680" y="4005064"/>
                <a:ext cx="590619" cy="1029027"/>
                <a:chOff x="827584" y="2204864"/>
                <a:chExt cx="1983821" cy="3456384"/>
              </a:xfrm>
            </p:grpSpPr>
            <p:pic>
              <p:nvPicPr>
                <p:cNvPr id="72" name="Picture 7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7584" y="2204864"/>
                  <a:ext cx="1983821" cy="3456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3" name="Picture 2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650" y="2617862"/>
                  <a:ext cx="1637928" cy="26176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5" name="그룹 54"/>
              <p:cNvGrpSpPr/>
              <p:nvPr/>
            </p:nvGrpSpPr>
            <p:grpSpPr>
              <a:xfrm>
                <a:off x="1703866" y="5085184"/>
                <a:ext cx="590619" cy="1029027"/>
                <a:chOff x="2876211" y="2204864"/>
                <a:chExt cx="1983821" cy="3456384"/>
              </a:xfrm>
            </p:grpSpPr>
            <p:pic>
              <p:nvPicPr>
                <p:cNvPr id="70" name="Picture 7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6211" y="2204864"/>
                  <a:ext cx="1983821" cy="3456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1" name="Picture 3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9832" y="2609354"/>
                  <a:ext cx="1631231" cy="26198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6" name="그룹 55"/>
              <p:cNvGrpSpPr/>
              <p:nvPr/>
            </p:nvGrpSpPr>
            <p:grpSpPr>
              <a:xfrm>
                <a:off x="2411760" y="5085184"/>
                <a:ext cx="590619" cy="1029027"/>
                <a:chOff x="4964443" y="2204864"/>
                <a:chExt cx="1983821" cy="3456384"/>
              </a:xfrm>
            </p:grpSpPr>
            <p:pic>
              <p:nvPicPr>
                <p:cNvPr id="68" name="Picture 7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4443" y="2204864"/>
                  <a:ext cx="1983821" cy="3456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9" name="Picture 4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9014" y="2617862"/>
                  <a:ext cx="1656184" cy="26113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7" name="그룹 56"/>
              <p:cNvGrpSpPr/>
              <p:nvPr/>
            </p:nvGrpSpPr>
            <p:grpSpPr>
              <a:xfrm>
                <a:off x="2411760" y="4005064"/>
                <a:ext cx="590619" cy="1029027"/>
                <a:chOff x="4165002" y="4509119"/>
                <a:chExt cx="590619" cy="1029027"/>
              </a:xfrm>
            </p:grpSpPr>
            <p:pic>
              <p:nvPicPr>
                <p:cNvPr id="66" name="Picture 7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5002" y="4509119"/>
                  <a:ext cx="590619" cy="10290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7" name="Picture 5" descr="D:\02_DaumCloud\01_Work\02_프로젝트\04_신규사업기획_프로젝트\12.05.31_기업형메세징_앱메신저\06_관리\03_자료\[Mr.SAM]안드로이드 캡쳐\메시지.png"/>
                <p:cNvPicPr>
                  <a:picLocks noChangeAspect="1" noChangeArrowheads="1"/>
                </p:cNvPicPr>
                <p:nvPr/>
              </p:nvPicPr>
              <p:blipFill>
                <a:blip r:embed="rId17"/>
                <a:srcRect/>
                <a:stretch>
                  <a:fillRect/>
                </a:stretch>
              </p:blipFill>
              <p:spPr bwMode="auto">
                <a:xfrm>
                  <a:off x="4211960" y="4653136"/>
                  <a:ext cx="476061" cy="7755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4" name="자유형 73"/>
            <p:cNvSpPr/>
            <p:nvPr/>
          </p:nvSpPr>
          <p:spPr>
            <a:xfrm>
              <a:off x="6733032" y="3622363"/>
              <a:ext cx="1728192" cy="2232248"/>
            </a:xfrm>
            <a:custGeom>
              <a:avLst/>
              <a:gdLst>
                <a:gd name="connsiteX0" fmla="*/ 25671 w 2694326"/>
                <a:gd name="connsiteY0" fmla="*/ 709301 h 1780262"/>
                <a:gd name="connsiteX1" fmla="*/ 153858 w 2694326"/>
                <a:gd name="connsiteY1" fmla="*/ 307648 h 1780262"/>
                <a:gd name="connsiteX2" fmla="*/ 692243 w 2694326"/>
                <a:gd name="connsiteY2" fmla="*/ 85458 h 1780262"/>
                <a:gd name="connsiteX3" fmla="*/ 1375907 w 2694326"/>
                <a:gd name="connsiteY3" fmla="*/ 59820 h 1780262"/>
                <a:gd name="connsiteX4" fmla="*/ 1957021 w 2694326"/>
                <a:gd name="connsiteY4" fmla="*/ 94003 h 1780262"/>
                <a:gd name="connsiteX5" fmla="*/ 2486860 w 2694326"/>
                <a:gd name="connsiteY5" fmla="*/ 179461 h 1780262"/>
                <a:gd name="connsiteX6" fmla="*/ 2674867 w 2694326"/>
                <a:gd name="connsiteY6" fmla="*/ 512747 h 1780262"/>
                <a:gd name="connsiteX7" fmla="*/ 2674867 w 2694326"/>
                <a:gd name="connsiteY7" fmla="*/ 1170774 h 1780262"/>
                <a:gd name="connsiteX8" fmla="*/ 2555226 w 2694326"/>
                <a:gd name="connsiteY8" fmla="*/ 1478422 h 1780262"/>
                <a:gd name="connsiteX9" fmla="*/ 2204849 w 2694326"/>
                <a:gd name="connsiteY9" fmla="*/ 1726250 h 1780262"/>
                <a:gd name="connsiteX10" fmla="*/ 991346 w 2694326"/>
                <a:gd name="connsiteY10" fmla="*/ 1777525 h 1780262"/>
                <a:gd name="connsiteX11" fmla="*/ 452961 w 2694326"/>
                <a:gd name="connsiteY11" fmla="*/ 1674975 h 1780262"/>
                <a:gd name="connsiteX12" fmla="*/ 111129 w 2694326"/>
                <a:gd name="connsiteY12" fmla="*/ 1410056 h 1780262"/>
                <a:gd name="connsiteX13" fmla="*/ 34 w 2694326"/>
                <a:gd name="connsiteY13" fmla="*/ 982766 h 1780262"/>
                <a:gd name="connsiteX14" fmla="*/ 102583 w 2694326"/>
                <a:gd name="connsiteY14" fmla="*/ 555476 h 1780262"/>
                <a:gd name="connsiteX15" fmla="*/ 367503 w 2694326"/>
                <a:gd name="connsiteY15" fmla="*/ 256374 h 1780262"/>
                <a:gd name="connsiteX16" fmla="*/ 769155 w 2694326"/>
                <a:gd name="connsiteY16" fmla="*/ 102549 h 1780262"/>
                <a:gd name="connsiteX17" fmla="*/ 1204991 w 2694326"/>
                <a:gd name="connsiteY17" fmla="*/ 0 h 17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94326" h="1780262">
                  <a:moveTo>
                    <a:pt x="25671" y="709301"/>
                  </a:moveTo>
                  <a:cubicBezTo>
                    <a:pt x="34217" y="560461"/>
                    <a:pt x="42763" y="411622"/>
                    <a:pt x="153858" y="307648"/>
                  </a:cubicBezTo>
                  <a:cubicBezTo>
                    <a:pt x="264953" y="203674"/>
                    <a:pt x="488568" y="126763"/>
                    <a:pt x="692243" y="85458"/>
                  </a:cubicBezTo>
                  <a:cubicBezTo>
                    <a:pt x="895918" y="44153"/>
                    <a:pt x="1165111" y="58396"/>
                    <a:pt x="1375907" y="59820"/>
                  </a:cubicBezTo>
                  <a:cubicBezTo>
                    <a:pt x="1586703" y="61244"/>
                    <a:pt x="1771862" y="74063"/>
                    <a:pt x="1957021" y="94003"/>
                  </a:cubicBezTo>
                  <a:cubicBezTo>
                    <a:pt x="2142180" y="113943"/>
                    <a:pt x="2367219" y="109670"/>
                    <a:pt x="2486860" y="179461"/>
                  </a:cubicBezTo>
                  <a:cubicBezTo>
                    <a:pt x="2606501" y="249252"/>
                    <a:pt x="2643533" y="347528"/>
                    <a:pt x="2674867" y="512747"/>
                  </a:cubicBezTo>
                  <a:cubicBezTo>
                    <a:pt x="2706201" y="677966"/>
                    <a:pt x="2694807" y="1009828"/>
                    <a:pt x="2674867" y="1170774"/>
                  </a:cubicBezTo>
                  <a:cubicBezTo>
                    <a:pt x="2654927" y="1331720"/>
                    <a:pt x="2633562" y="1385843"/>
                    <a:pt x="2555226" y="1478422"/>
                  </a:cubicBezTo>
                  <a:cubicBezTo>
                    <a:pt x="2476890" y="1571001"/>
                    <a:pt x="2465496" y="1676400"/>
                    <a:pt x="2204849" y="1726250"/>
                  </a:cubicBezTo>
                  <a:cubicBezTo>
                    <a:pt x="1944202" y="1776100"/>
                    <a:pt x="1283327" y="1786071"/>
                    <a:pt x="991346" y="1777525"/>
                  </a:cubicBezTo>
                  <a:cubicBezTo>
                    <a:pt x="699365" y="1768979"/>
                    <a:pt x="599664" y="1736220"/>
                    <a:pt x="452961" y="1674975"/>
                  </a:cubicBezTo>
                  <a:cubicBezTo>
                    <a:pt x="306258" y="1613730"/>
                    <a:pt x="186617" y="1525424"/>
                    <a:pt x="111129" y="1410056"/>
                  </a:cubicBezTo>
                  <a:cubicBezTo>
                    <a:pt x="35641" y="1294688"/>
                    <a:pt x="1458" y="1125196"/>
                    <a:pt x="34" y="982766"/>
                  </a:cubicBezTo>
                  <a:cubicBezTo>
                    <a:pt x="-1390" y="840336"/>
                    <a:pt x="41338" y="676541"/>
                    <a:pt x="102583" y="555476"/>
                  </a:cubicBezTo>
                  <a:cubicBezTo>
                    <a:pt x="163828" y="434411"/>
                    <a:pt x="256408" y="331862"/>
                    <a:pt x="367503" y="256374"/>
                  </a:cubicBezTo>
                  <a:cubicBezTo>
                    <a:pt x="478598" y="180886"/>
                    <a:pt x="629574" y="145278"/>
                    <a:pt x="769155" y="102549"/>
                  </a:cubicBezTo>
                  <a:cubicBezTo>
                    <a:pt x="908736" y="59820"/>
                    <a:pt x="1056863" y="29910"/>
                    <a:pt x="1204991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6167304" y="5043808"/>
              <a:ext cx="743484" cy="302111"/>
            </a:xfrm>
            <a:custGeom>
              <a:avLst/>
              <a:gdLst>
                <a:gd name="connsiteX0" fmla="*/ 0 w 743484"/>
                <a:gd name="connsiteY0" fmla="*/ 128187 h 302111"/>
                <a:gd name="connsiteX1" fmla="*/ 444381 w 743484"/>
                <a:gd name="connsiteY1" fmla="*/ 299103 h 302111"/>
                <a:gd name="connsiteX2" fmla="*/ 743484 w 743484"/>
                <a:gd name="connsiteY2" fmla="*/ 0 h 30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4" h="302111">
                  <a:moveTo>
                    <a:pt x="0" y="128187"/>
                  </a:moveTo>
                  <a:cubicBezTo>
                    <a:pt x="160233" y="224327"/>
                    <a:pt x="320467" y="320468"/>
                    <a:pt x="444381" y="299103"/>
                  </a:cubicBezTo>
                  <a:cubicBezTo>
                    <a:pt x="568295" y="277738"/>
                    <a:pt x="655889" y="138869"/>
                    <a:pt x="743484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6819219" y="4975600"/>
              <a:ext cx="180753" cy="262307"/>
            </a:xfrm>
            <a:custGeom>
              <a:avLst/>
              <a:gdLst>
                <a:gd name="connsiteX0" fmla="*/ 0 w 180753"/>
                <a:gd name="connsiteY0" fmla="*/ 23024 h 262307"/>
                <a:gd name="connsiteX1" fmla="*/ 179462 w 180753"/>
                <a:gd name="connsiteY1" fmla="*/ 23024 h 262307"/>
                <a:gd name="connsiteX2" fmla="*/ 85458 w 180753"/>
                <a:gd name="connsiteY2" fmla="*/ 262307 h 262307"/>
                <a:gd name="connsiteX3" fmla="*/ 85458 w 180753"/>
                <a:gd name="connsiteY3" fmla="*/ 262307 h 26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753" h="262307">
                  <a:moveTo>
                    <a:pt x="0" y="23024"/>
                  </a:moveTo>
                  <a:cubicBezTo>
                    <a:pt x="82609" y="3084"/>
                    <a:pt x="165219" y="-16856"/>
                    <a:pt x="179462" y="23024"/>
                  </a:cubicBezTo>
                  <a:cubicBezTo>
                    <a:pt x="193705" y="62904"/>
                    <a:pt x="85458" y="262307"/>
                    <a:pt x="85458" y="262307"/>
                  </a:cubicBezTo>
                  <a:lnTo>
                    <a:pt x="85458" y="262307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3737" y="6117035"/>
              <a:ext cx="432456" cy="324220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95492" y="6149393"/>
              <a:ext cx="240561" cy="260947"/>
            </a:xfrm>
            <a:prstGeom prst="rect">
              <a:avLst/>
            </a:prstGeom>
          </p:spPr>
        </p:pic>
      </p:grpSp>
      <p:sp>
        <p:nvSpPr>
          <p:cNvPr id="79" name="모서리가 둥근 사각형 설명선 78"/>
          <p:cNvSpPr/>
          <p:nvPr/>
        </p:nvSpPr>
        <p:spPr>
          <a:xfrm>
            <a:off x="595003" y="1630329"/>
            <a:ext cx="4293286" cy="1345533"/>
          </a:xfrm>
          <a:prstGeom prst="wedgeRoundRectCallout">
            <a:avLst>
              <a:gd name="adj1" fmla="val 22530"/>
              <a:gd name="adj2" fmla="val 63198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▶ 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이어캡 앱세사리를 이용한 편리한 설치 지원</a:t>
            </a:r>
            <a:endParaRPr lang="en-US" altLang="ko-KR" sz="1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▶ 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다양한 운동기능에 재미적 요소 가미</a:t>
            </a:r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 </a:t>
            </a:r>
            <a:r>
              <a:rPr lang="en-US" altLang="ko-KR" sz="1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- 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운동으로 인한 칼로리 소모량 측정 및 업데이트</a:t>
            </a:r>
            <a:endParaRPr lang="en-US" altLang="ko-KR" sz="1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- 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친구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버디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와 경쟁적 요소를 추가하여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꾸준한 운동효과 제공</a:t>
            </a:r>
            <a:endParaRPr lang="en-US" altLang="ko-KR" sz="1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- 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다양한 운동이미지 및 케릭터 제공</a:t>
            </a:r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8159" y="1350502"/>
            <a:ext cx="40623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Smart Health Concierge (S-Health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제일기획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삼성전자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;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2013~)</a:t>
            </a:r>
          </a:p>
        </p:txBody>
      </p:sp>
      <p:sp>
        <p:nvSpPr>
          <p:cNvPr id="84" name="모서리가 둥근 사각형 설명선 83"/>
          <p:cNvSpPr/>
          <p:nvPr/>
        </p:nvSpPr>
        <p:spPr>
          <a:xfrm>
            <a:off x="4990026" y="3748791"/>
            <a:ext cx="4431318" cy="1985070"/>
          </a:xfrm>
          <a:prstGeom prst="wedgeRoundRectCallout">
            <a:avLst>
              <a:gd name="adj1" fmla="val 17845"/>
              <a:gd name="adj2" fmla="val -6314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▶ 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이통사 의존형 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SMS 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방식에서 벗어나 사용자가 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APP</a:t>
            </a:r>
            <a:r>
              <a:rPr lang="ko-KR" altLang="en-US" sz="100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을 통해 메시지 전달</a:t>
            </a:r>
            <a:endParaRPr lang="en-US" altLang="ko-KR" sz="1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  - APP</a:t>
            </a:r>
            <a:r>
              <a:rPr lang="ko-KR" altLang="en-US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을 통한 정보전달과 수신</a:t>
            </a:r>
            <a:endParaRPr lang="ko-KR" altLang="en-US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 - </a:t>
            </a:r>
            <a:r>
              <a:rPr lang="ko-KR" altLang="en-US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발송 및 수신자 모두 기존 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Messaging </a:t>
            </a:r>
            <a:r>
              <a:rPr lang="ko-KR" altLang="en-US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서비스와 이용방식 동일 </a:t>
            </a:r>
            <a:endParaRPr lang="en-US" altLang="ko-KR" sz="1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 - APP</a:t>
            </a:r>
            <a:r>
              <a:rPr lang="ko-KR" altLang="en-US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을 설치한 사용자에게 송신</a:t>
            </a:r>
            <a:endParaRPr lang="en-US" altLang="ko-KR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  - APP </a:t>
            </a:r>
            <a:r>
              <a:rPr lang="ko-KR" altLang="en-US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미설치 유저 </a:t>
            </a:r>
            <a:r>
              <a:rPr lang="en-US" altLang="ko-KR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SMS</a:t>
            </a:r>
            <a:r>
              <a:rPr lang="ko-KR" altLang="en-US" sz="1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로 전환 발송</a:t>
            </a:r>
            <a:endParaRPr lang="ko-KR" altLang="en-US" sz="1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70" y="3197112"/>
            <a:ext cx="647213" cy="6591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68786" y="5807699"/>
            <a:ext cx="4016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Smart App Messenger: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미스터 샘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(Mr, SAM; 2013~)</a:t>
            </a:r>
          </a:p>
        </p:txBody>
      </p:sp>
    </p:spTree>
    <p:extLst>
      <p:ext uri="{BB962C8B-B14F-4D97-AF65-F5344CB8AC3E}">
        <p14:creationId xmlns:p14="http://schemas.microsoft.com/office/powerpoint/2010/main" val="171885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8-03-31 오후 10:28: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3-31 오후 10:28: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8-03-31 오후 10:28:43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Verdana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50000"/>
          </a:schemeClr>
        </a:solidFill>
        <a:ln w="6350" algn="ctr">
          <a:solidFill>
            <a:schemeClr val="bg2"/>
          </a:solidFill>
          <a:round/>
          <a:headEnd/>
          <a:tailEnd/>
        </a:ln>
      </a:spPr>
      <a:bodyPr anchor="ctr"/>
      <a:lstStyle>
        <a:defPPr>
          <a:defRPr kumimoji="0" dirty="0">
            <a:solidFill>
              <a:schemeClr val="bg1"/>
            </a:solidFill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6520</TotalTime>
  <Words>5232</Words>
  <Application>Microsoft Office PowerPoint</Application>
  <PresentationFormat>A4 용지(210x297mm)</PresentationFormat>
  <Paragraphs>1379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5" baseType="lpstr">
      <vt:lpstr>HY헤드라인M</vt:lpstr>
      <vt:lpstr>SandTg</vt:lpstr>
      <vt:lpstr>굴림</vt:lpstr>
      <vt:lpstr>나눔명조</vt:lpstr>
      <vt:lpstr>나눔명조 ExtraBold</vt:lpstr>
      <vt:lpstr>맑은 고딕</vt:lpstr>
      <vt:lpstr>뫼비우스 Regular</vt:lpstr>
      <vt:lpstr>바탕</vt:lpstr>
      <vt:lpstr>Arial</vt:lpstr>
      <vt:lpstr>Verdana</vt:lpstr>
      <vt:lpstr>Wingdings</vt:lpstr>
      <vt:lpstr>Wingdings 2</vt:lpstr>
      <vt:lpstr>디자인 사용자 지정</vt:lpstr>
      <vt:lpstr>PowerPoint 프레젠테이션</vt:lpstr>
      <vt:lpstr>목차</vt:lpstr>
      <vt:lpstr>1. 일반사항</vt:lpstr>
      <vt:lpstr>2. 회사연혁</vt:lpstr>
      <vt:lpstr>3. 인력현황</vt:lpstr>
      <vt:lpstr>4. 주요사업소개</vt:lpstr>
      <vt:lpstr>4. 주요사업소개</vt:lpstr>
      <vt:lpstr>4. 주요사업소개</vt:lpstr>
      <vt:lpstr>4. 주요사업소개</vt:lpstr>
      <vt:lpstr>목차</vt:lpstr>
      <vt:lpstr>1. 개요</vt:lpstr>
      <vt:lpstr>2. 목적 및 범위</vt:lpstr>
      <vt:lpstr>목차</vt:lpstr>
      <vt:lpstr>1. 시스템 구성 :: S/W 아키텍처</vt:lpstr>
      <vt:lpstr>1. 시스템 구성 :: 시스템 구성도</vt:lpstr>
      <vt:lpstr>1) 이미지의 생성</vt:lpstr>
      <vt:lpstr>1) 이미지의 생성 :: Template</vt:lpstr>
      <vt:lpstr>1) 이미지의 생성 :: Template</vt:lpstr>
      <vt:lpstr>1) 이미지의 생성 :: Image generation</vt:lpstr>
      <vt:lpstr>1) 이미지의 생성 :: Image library 비교</vt:lpstr>
      <vt:lpstr>1) 이미지의 생성 :: Image map generation</vt:lpstr>
      <vt:lpstr>2) 생성된 이미지 관리</vt:lpstr>
      <vt:lpstr>3) 이미지의 배포 :: CDN 연동</vt:lpstr>
      <vt:lpstr>3) 이미지의 배포 :: HTML publish</vt:lpstr>
      <vt:lpstr>3) 이미지의 배포 :: Service flow</vt:lpstr>
      <vt:lpstr>4) Global Infra 구성</vt:lpstr>
      <vt:lpstr>5) 국가 및 플랫폼 대응</vt:lpstr>
      <vt:lpstr>6) Admin</vt:lpstr>
      <vt:lpstr>6) Admin :: 이미지 관리</vt:lpstr>
      <vt:lpstr>6) Admin :: Manual Image Generation</vt:lpstr>
      <vt:lpstr>6) Admin :: Image 작업 모니터링</vt:lpstr>
      <vt:lpstr>6) Admin :: Image 배포 / 관리</vt:lpstr>
      <vt:lpstr>6) Admin :: Template 관리</vt:lpstr>
      <vt:lpstr>6) Admin :: Schedule 관리</vt:lpstr>
      <vt:lpstr>6) Admin :: 서비스 정보 관리</vt:lpstr>
      <vt:lpstr>7) 품질시험 대응</vt:lpstr>
      <vt:lpstr>7) 성능 및 보안테스트 :: 성능 검증</vt:lpstr>
      <vt:lpstr>7) 성능 및 보안테스트 :: 보안 취약점</vt:lpstr>
      <vt:lpstr>목차</vt:lpstr>
      <vt:lpstr>1) 추진일정</vt:lpstr>
      <vt:lpstr>2) 인원계획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Registered User</cp:lastModifiedBy>
  <cp:revision>225</cp:revision>
  <cp:lastPrinted>2014-08-24T10:09:37Z</cp:lastPrinted>
  <dcterms:created xsi:type="dcterms:W3CDTF">2014-08-19T07:12:08Z</dcterms:created>
  <dcterms:modified xsi:type="dcterms:W3CDTF">2014-08-25T12:11:20Z</dcterms:modified>
</cp:coreProperties>
</file>